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1" r:id="rId2"/>
    <p:sldId id="262" r:id="rId3"/>
    <p:sldId id="274" r:id="rId4"/>
    <p:sldId id="265" r:id="rId5"/>
    <p:sldId id="270" r:id="rId6"/>
    <p:sldId id="275" r:id="rId7"/>
    <p:sldId id="269" r:id="rId8"/>
    <p:sldId id="294" r:id="rId9"/>
    <p:sldId id="279" r:id="rId10"/>
    <p:sldId id="281" r:id="rId11"/>
    <p:sldId id="271" r:id="rId12"/>
    <p:sldId id="282" r:id="rId13"/>
    <p:sldId id="280" r:id="rId14"/>
    <p:sldId id="295" r:id="rId15"/>
    <p:sldId id="272" r:id="rId16"/>
    <p:sldId id="283" r:id="rId17"/>
    <p:sldId id="284" r:id="rId18"/>
    <p:sldId id="285" r:id="rId19"/>
    <p:sldId id="286" r:id="rId20"/>
    <p:sldId id="287" r:id="rId21"/>
    <p:sldId id="273" r:id="rId22"/>
    <p:sldId id="288" r:id="rId23"/>
    <p:sldId id="290" r:id="rId24"/>
    <p:sldId id="278" r:id="rId25"/>
    <p:sldId id="289" r:id="rId26"/>
    <p:sldId id="276" r:id="rId27"/>
    <p:sldId id="291" r:id="rId28"/>
    <p:sldId id="293" r:id="rId29"/>
    <p:sldId id="277" r:id="rId30"/>
    <p:sldId id="267" r:id="rId31"/>
    <p:sldId id="266" r:id="rId3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26" autoAdjust="0"/>
    <p:restoredTop sz="94660"/>
  </p:normalViewPr>
  <p:slideViewPr>
    <p:cSldViewPr snapToGrid="0" snapToObjects="1">
      <p:cViewPr varScale="1">
        <p:scale>
          <a:sx n="101" d="100"/>
          <a:sy n="101" d="100"/>
        </p:scale>
        <p:origin x="870" y="13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341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67149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15106" y="656275"/>
            <a:ext cx="5600700" cy="49244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200" b="1" i="0" u="none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Noto Serif SC"/>
              </a:rPr>
              <a:t>凡事都有定期，万物都有定时</a:t>
            </a:r>
            <a:endParaRPr sz="3200" b="1" i="0" u="none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Noto Serif SC"/>
            </a:endParaRPr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6500" y="0"/>
            <a:ext cx="59055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95300" y="56916"/>
            <a:ext cx="5600700" cy="5539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sz="1800" b="1" i="0" u="none" dirty="0" err="1">
                <a:solidFill>
                  <a:srgbClr val="1E293B"/>
                </a:solidFill>
                <a:latin typeface="Noto Serif SC"/>
              </a:rPr>
              <a:t>传道书</a:t>
            </a:r>
            <a:r>
              <a:rPr sz="1800" b="1" i="0" u="none" dirty="0">
                <a:solidFill>
                  <a:srgbClr val="1E293B"/>
                </a:solidFill>
                <a:latin typeface="Noto Serif SC"/>
              </a:rPr>
              <a:t> 3:1-1</a:t>
            </a:r>
            <a:r>
              <a:rPr lang="en-US" sz="1800" b="1" i="0" u="none" dirty="0">
                <a:solidFill>
                  <a:srgbClr val="1E293B"/>
                </a:solidFill>
                <a:latin typeface="Noto Serif SC"/>
              </a:rPr>
              <a:t>5</a:t>
            </a:r>
            <a:r>
              <a:rPr sz="1800" b="1" i="0" u="none" dirty="0">
                <a:solidFill>
                  <a:srgbClr val="1E293B"/>
                </a:solidFill>
                <a:latin typeface="Noto Serif SC"/>
              </a:rPr>
              <a:t> </a:t>
            </a:r>
            <a:r>
              <a:rPr sz="1800" b="1" i="0" u="none" dirty="0" err="1">
                <a:solidFill>
                  <a:srgbClr val="1E293B"/>
                </a:solidFill>
                <a:latin typeface="Noto Serif SC"/>
              </a:rPr>
              <a:t>的智慧</a:t>
            </a:r>
            <a:r>
              <a:rPr lang="en-US" sz="1800" b="1" i="0" u="none" dirty="0">
                <a:solidFill>
                  <a:srgbClr val="1E293B"/>
                </a:solidFill>
                <a:latin typeface="Noto Serif SC"/>
              </a:rPr>
              <a:t>(</a:t>
            </a:r>
            <a:r>
              <a:rPr lang="zh-CN" altLang="en-US" b="1" dirty="0">
                <a:solidFill>
                  <a:srgbClr val="00B0F0"/>
                </a:solidFill>
                <a:latin typeface="Noto Serif SC"/>
              </a:rPr>
              <a:t>神掌管人生的季节</a:t>
            </a:r>
            <a:r>
              <a:rPr lang="en-US" altLang="zh-CN" b="1" dirty="0">
                <a:solidFill>
                  <a:srgbClr val="00B0F0"/>
                </a:solidFill>
                <a:latin typeface="Noto Serif SC"/>
              </a:rPr>
              <a:t>:</a:t>
            </a:r>
            <a:r>
              <a:rPr lang="zh-TW" altLang="en-US" dirty="0">
                <a:solidFill>
                  <a:srgbClr val="00B050"/>
                </a:solidFill>
              </a:rPr>
              <a:t>人的勞碌與神的作為</a:t>
            </a:r>
            <a:r>
              <a:rPr lang="en-US" altLang="zh-TW" dirty="0"/>
              <a:t>)</a:t>
            </a:r>
            <a:endParaRPr sz="1800" b="1" i="0" u="none" dirty="0">
              <a:solidFill>
                <a:srgbClr val="1E293B"/>
              </a:solidFill>
              <a:latin typeface="Noto Serif SC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8254C3E-DA6C-9D93-CA15-E2F90ECD2140}"/>
              </a:ext>
            </a:extLst>
          </p:cNvPr>
          <p:cNvSpPr txBox="1"/>
          <p:nvPr/>
        </p:nvSpPr>
        <p:spPr>
          <a:xfrm>
            <a:off x="186813" y="1612092"/>
            <a:ext cx="5761087" cy="175432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3600" dirty="0"/>
              <a:t>生有时，死有时；栽种有时，拔出有时；哭有时，笑有时；寻找有时，失落有时。</a:t>
            </a:r>
            <a:endParaRPr lang="en-US" sz="36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6EE4C99-826A-2738-64EC-C9A4A076DBC7}"/>
              </a:ext>
            </a:extLst>
          </p:cNvPr>
          <p:cNvSpPr txBox="1"/>
          <p:nvPr/>
        </p:nvSpPr>
        <p:spPr>
          <a:xfrm>
            <a:off x="186813" y="3694309"/>
            <a:ext cx="5761087" cy="2862322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3600" dirty="0"/>
              <a:t>上帝使万物按其定时各按其时成为美好，又将永恒安置在世人心里。人无法完全看透上帝从始至终的作为，唯有学习放手与顺服。</a:t>
            </a:r>
            <a:endParaRPr lang="en-US" sz="3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14313" y="-204788"/>
            <a:ext cx="12620625" cy="7267575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DF1B8F5F-E56F-CB0B-F02A-AB4B6754D8F5}"/>
              </a:ext>
            </a:extLst>
          </p:cNvPr>
          <p:cNvSpPr/>
          <p:nvPr/>
        </p:nvSpPr>
        <p:spPr>
          <a:xfrm>
            <a:off x="6618083" y="-90535"/>
            <a:ext cx="2000816" cy="697117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62218D0-78F0-EECC-CA26-EA38592D3C9A}"/>
              </a:ext>
            </a:extLst>
          </p:cNvPr>
          <p:cNvSpPr txBox="1"/>
          <p:nvPr/>
        </p:nvSpPr>
        <p:spPr>
          <a:xfrm>
            <a:off x="6618083" y="0"/>
            <a:ext cx="20732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We are here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E4AE4E17-4774-306F-2F06-C1149378F0F3}"/>
              </a:ext>
            </a:extLst>
          </p:cNvPr>
          <p:cNvCxnSpPr/>
          <p:nvPr/>
        </p:nvCxnSpPr>
        <p:spPr>
          <a:xfrm flipH="1">
            <a:off x="4707802" y="523220"/>
            <a:ext cx="2806574" cy="432943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image.png">
            <a:extLst>
              <a:ext uri="{FF2B5EF4-FFF2-40B4-BE49-F238E27FC236}">
                <a16:creationId xmlns:a16="http://schemas.microsoft.com/office/drawing/2014/main" id="{4C7E8921-5FC8-6383-0B39-91D0EEAEED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832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466" y="1662725"/>
            <a:ext cx="3492549" cy="5003546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49799" y="1662725"/>
            <a:ext cx="3492549" cy="493472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28099" y="1662725"/>
            <a:ext cx="3492549" cy="49347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93323" y="2765187"/>
            <a:ext cx="3087104" cy="5539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600" b="1" i="0" u="none" dirty="0">
                <a:solidFill>
                  <a:srgbClr val="1E293B"/>
                </a:solidFill>
                <a:latin typeface="Noto Serif SC"/>
              </a:rPr>
              <a:t>1. </a:t>
            </a:r>
            <a:r>
              <a:rPr sz="3600" b="1" i="0" u="none" dirty="0" err="1">
                <a:solidFill>
                  <a:srgbClr val="1E293B"/>
                </a:solidFill>
                <a:latin typeface="Noto Serif SC"/>
              </a:rPr>
              <a:t>掌控的局限</a:t>
            </a:r>
            <a:endParaRPr sz="3600" b="1" i="0" u="none" dirty="0">
              <a:solidFill>
                <a:srgbClr val="1E293B"/>
              </a:solidFill>
              <a:latin typeface="Noto Serif SC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626024" y="2733607"/>
            <a:ext cx="3087104" cy="5539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600" b="1" i="0" u="none" dirty="0">
                <a:solidFill>
                  <a:srgbClr val="1E293B"/>
                </a:solidFill>
                <a:latin typeface="Noto Serif SC"/>
              </a:rPr>
              <a:t>2. </a:t>
            </a:r>
            <a:r>
              <a:rPr sz="3600" b="1" i="0" u="none" dirty="0" err="1">
                <a:solidFill>
                  <a:srgbClr val="1E293B"/>
                </a:solidFill>
                <a:latin typeface="Noto Serif SC"/>
              </a:rPr>
              <a:t>恩典的礼物</a:t>
            </a:r>
            <a:endParaRPr sz="3600" b="1" i="0" u="none" dirty="0">
              <a:solidFill>
                <a:srgbClr val="1E293B"/>
              </a:solidFill>
              <a:latin typeface="Noto Serif SC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330821" y="2696794"/>
            <a:ext cx="3087104" cy="5539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600" b="1" i="0" u="none" dirty="0">
                <a:solidFill>
                  <a:srgbClr val="1E293B"/>
                </a:solidFill>
                <a:latin typeface="Noto Serif SC"/>
              </a:rPr>
              <a:t>3. </a:t>
            </a:r>
            <a:r>
              <a:rPr sz="3600" b="1" i="0" u="none" dirty="0" err="1">
                <a:solidFill>
                  <a:srgbClr val="1E293B"/>
                </a:solidFill>
                <a:latin typeface="Noto Serif SC"/>
              </a:rPr>
              <a:t>终极的审判</a:t>
            </a:r>
            <a:endParaRPr sz="3600" b="1" i="0" u="none" dirty="0">
              <a:solidFill>
                <a:srgbClr val="1E293B"/>
              </a:solidFill>
              <a:latin typeface="Noto Serif SC"/>
            </a:endParaRPr>
          </a:p>
        </p:txBody>
      </p:sp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7725" y="2053339"/>
            <a:ext cx="296465" cy="381000"/>
          </a:xfrm>
          <a:prstGeom prst="rect">
            <a:avLst/>
          </a:prstGeom>
        </p:spPr>
      </p:pic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26024" y="1925520"/>
            <a:ext cx="296465" cy="381000"/>
          </a:xfrm>
          <a:prstGeom prst="rect">
            <a:avLst/>
          </a:prstGeom>
        </p:spPr>
      </p:pic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404324" y="1886191"/>
            <a:ext cx="296465" cy="38100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571500" y="476250"/>
            <a:ext cx="11601450" cy="4667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700" b="1" i="0" u="none" dirty="0" err="1">
                <a:solidFill>
                  <a:srgbClr val="1E293B"/>
                </a:solidFill>
                <a:latin typeface="Noto Serif SC"/>
              </a:rPr>
              <a:t>传道书揭示的三重现实</a:t>
            </a:r>
            <a:endParaRPr sz="2700" b="1" i="0" u="none" dirty="0">
              <a:solidFill>
                <a:srgbClr val="1E293B"/>
              </a:solidFill>
              <a:latin typeface="Noto Serif SC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9D22B89-C1CD-EAEE-F792-AD59F2E65ABA}"/>
              </a:ext>
            </a:extLst>
          </p:cNvPr>
          <p:cNvSpPr txBox="1"/>
          <p:nvPr/>
        </p:nvSpPr>
        <p:spPr>
          <a:xfrm>
            <a:off x="571500" y="3581209"/>
            <a:ext cx="3407515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/>
              <a:t>人无法强求不属于当下的时节。焦虑往往源于我们妄图掌控只有上帝才能掌管的未来。</a:t>
            </a:r>
            <a:endParaRPr lang="en-US" sz="32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D3D46EB-A5DD-4F95-5CCD-B912259BE529}"/>
              </a:ext>
            </a:extLst>
          </p:cNvPr>
          <p:cNvSpPr txBox="1"/>
          <p:nvPr/>
        </p:nvSpPr>
        <p:spPr>
          <a:xfrm>
            <a:off x="4475314" y="3532049"/>
            <a:ext cx="323781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/>
              <a:t>能吃喝、享受劳碌得来的果效，并非人应得的权利，而是上帝给人在虚空岁月中的圣洁赏赐。</a:t>
            </a:r>
            <a:endParaRPr lang="en-US" sz="32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9DFBE65-6835-549A-04B6-483D38D8CF4F}"/>
              </a:ext>
            </a:extLst>
          </p:cNvPr>
          <p:cNvSpPr txBox="1"/>
          <p:nvPr/>
        </p:nvSpPr>
        <p:spPr>
          <a:xfrm>
            <a:off x="8211719" y="3429000"/>
            <a:ext cx="3331351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/>
              <a:t>善恶并非毫无意义，上帝必审判人心暗中的一切事。这赋予了道德与忠心永恒的价值。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40747927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562407" y="1734691"/>
            <a:ext cx="38100" cy="601860"/>
          </a:xfrm>
          <a:prstGeom prst="rect">
            <a:avLst/>
          </a:prstGeom>
          <a:solidFill>
            <a:srgbClr val="D9770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562407" y="2751276"/>
            <a:ext cx="38100" cy="601860"/>
          </a:xfrm>
          <a:prstGeom prst="rect">
            <a:avLst/>
          </a:prstGeom>
          <a:solidFill>
            <a:srgbClr val="D9770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553314" y="3948220"/>
            <a:ext cx="47193" cy="601860"/>
          </a:xfrm>
          <a:prstGeom prst="rect">
            <a:avLst/>
          </a:prstGeom>
          <a:solidFill>
            <a:srgbClr val="D9770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571500" y="476250"/>
            <a:ext cx="11601450" cy="5539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en-US" altLang="zh-CN" sz="3600" dirty="0"/>
              <a:t>《</a:t>
            </a:r>
            <a:r>
              <a:rPr lang="zh-CN" altLang="en-US" sz="3600" dirty="0"/>
              <a:t>传道书</a:t>
            </a:r>
            <a:r>
              <a:rPr lang="en-US" altLang="zh-CN" sz="3600" dirty="0"/>
              <a:t>》3</a:t>
            </a:r>
            <a:r>
              <a:rPr lang="zh-CN" altLang="en-US" sz="3600" dirty="0"/>
              <a:t>章</a:t>
            </a:r>
            <a:r>
              <a:rPr lang="en-US" altLang="zh-CN" sz="3600" dirty="0"/>
              <a:t>1-15</a:t>
            </a:r>
            <a:r>
              <a:rPr lang="zh-CN" altLang="en-US" sz="3600" dirty="0"/>
              <a:t>节</a:t>
            </a:r>
            <a:r>
              <a:rPr lang="ja-JP" altLang="en-US" sz="3600" dirty="0"/>
              <a:t>总体结构</a:t>
            </a:r>
            <a:endParaRPr sz="3600" b="1" i="0" u="none" dirty="0">
              <a:solidFill>
                <a:srgbClr val="1E293B"/>
              </a:solidFill>
              <a:latin typeface="Noto Serif SC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34DE4E7-17CC-6CD5-85CE-1789DCE4F7FB}"/>
              </a:ext>
            </a:extLst>
          </p:cNvPr>
          <p:cNvSpPr/>
          <p:nvPr/>
        </p:nvSpPr>
        <p:spPr>
          <a:xfrm>
            <a:off x="577648" y="5114869"/>
            <a:ext cx="45719" cy="732444"/>
          </a:xfrm>
          <a:prstGeom prst="rect">
            <a:avLst/>
          </a:prstGeom>
          <a:solidFill>
            <a:srgbClr val="D9770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B811F4F-7C3C-80EA-07EB-E5F59B93190A}"/>
              </a:ext>
            </a:extLst>
          </p:cNvPr>
          <p:cNvSpPr txBox="1"/>
          <p:nvPr/>
        </p:nvSpPr>
        <p:spPr>
          <a:xfrm>
            <a:off x="1101211" y="1455174"/>
            <a:ext cx="730536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/>
              <a:t>一、 定期与定时的诗篇（</a:t>
            </a:r>
            <a:r>
              <a:rPr lang="en-US" altLang="zh-CN" sz="3200" dirty="0"/>
              <a:t>1–8</a:t>
            </a:r>
            <a:r>
              <a:rPr lang="zh-CN" altLang="en-US" sz="3200" dirty="0"/>
              <a:t>节）</a:t>
            </a:r>
            <a:endParaRPr lang="en-US" altLang="zh-CN" sz="3200" dirty="0"/>
          </a:p>
          <a:p>
            <a:r>
              <a:rPr lang="en-US" altLang="zh-CN" sz="3200" dirty="0"/>
              <a:t> </a:t>
            </a:r>
            <a:r>
              <a:rPr lang="zh-CN" altLang="en-US" sz="3200" dirty="0"/>
              <a:t>现象观察：人生的规律运动</a:t>
            </a:r>
            <a:endParaRPr lang="en-US" sz="32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2D2FA77-E272-72A7-8928-862E4D5302E0}"/>
              </a:ext>
            </a:extLst>
          </p:cNvPr>
          <p:cNvSpPr txBox="1"/>
          <p:nvPr/>
        </p:nvSpPr>
        <p:spPr>
          <a:xfrm>
            <a:off x="1106127" y="2502308"/>
            <a:ext cx="741967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/>
              <a:t>二、 神学反思与人的局限（</a:t>
            </a:r>
            <a:r>
              <a:rPr lang="en-US" altLang="zh-CN" sz="3600" dirty="0"/>
              <a:t>9–11</a:t>
            </a:r>
            <a:r>
              <a:rPr lang="zh-CN" altLang="en-US" sz="3600" dirty="0"/>
              <a:t>节）症结诊断：永恒与局限的张力</a:t>
            </a:r>
            <a:endParaRPr lang="en-US" sz="36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7A1BD10-F20C-5319-5121-9B3F312E9A76}"/>
              </a:ext>
            </a:extLst>
          </p:cNvPr>
          <p:cNvSpPr txBox="1"/>
          <p:nvPr/>
        </p:nvSpPr>
        <p:spPr>
          <a:xfrm>
            <a:off x="1115961" y="3642855"/>
            <a:ext cx="875562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/>
              <a:t>三、 实践回应：将生活视为恩赐（</a:t>
            </a:r>
            <a:r>
              <a:rPr lang="en-US" altLang="zh-CN" sz="3600" dirty="0"/>
              <a:t>12–13</a:t>
            </a:r>
            <a:r>
              <a:rPr lang="zh-CN" altLang="en-US" sz="3600" dirty="0"/>
              <a:t>节）</a:t>
            </a:r>
            <a:endParaRPr lang="en-US" altLang="zh-CN" sz="3600" dirty="0"/>
          </a:p>
          <a:p>
            <a:r>
              <a:rPr lang="en-US" altLang="zh-CN" sz="3600" dirty="0"/>
              <a:t> </a:t>
            </a:r>
            <a:r>
              <a:rPr lang="zh-CN" altLang="en-US" sz="3600" dirty="0"/>
              <a:t>实践应用：接纳与感恩</a:t>
            </a:r>
            <a:endParaRPr lang="en-US" sz="3600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BD5585A-7DA4-4E07-5971-CD5B84BB7F64}"/>
              </a:ext>
            </a:extLst>
          </p:cNvPr>
          <p:cNvSpPr txBox="1"/>
          <p:nvPr/>
        </p:nvSpPr>
        <p:spPr>
          <a:xfrm>
            <a:off x="1056965" y="4901384"/>
            <a:ext cx="1002521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3600" dirty="0"/>
              <a:t>四、</a:t>
            </a:r>
            <a:r>
              <a:rPr lang="zh-CN" altLang="en-US" sz="3600" dirty="0"/>
              <a:t>终极目的：在上帝面前存敬畏的心（</a:t>
            </a:r>
            <a:r>
              <a:rPr lang="en-US" altLang="zh-CN" sz="3600" dirty="0"/>
              <a:t>14–15</a:t>
            </a:r>
            <a:r>
              <a:rPr lang="zh-CN" altLang="en-US" sz="3600" dirty="0"/>
              <a:t>节）</a:t>
            </a:r>
            <a:endParaRPr lang="en-US" altLang="zh-CN" sz="3600" dirty="0"/>
          </a:p>
          <a:p>
            <a:r>
              <a:rPr lang="en-US" altLang="zh-CN" sz="3600" dirty="0"/>
              <a:t> </a:t>
            </a:r>
            <a:r>
              <a:rPr lang="zh-CN" altLang="en-US" sz="3600" dirty="0"/>
              <a:t>赞美总结：神的主权</a:t>
            </a:r>
            <a:endParaRPr lang="en-US" sz="3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665DF9F-6D71-FBB9-84A8-3238A526C6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>
            <a:extLst>
              <a:ext uri="{FF2B5EF4-FFF2-40B4-BE49-F238E27FC236}">
                <a16:creationId xmlns:a16="http://schemas.microsoft.com/office/drawing/2014/main" id="{54B695F8-E0B1-008B-BD4D-F63B36CA777E}"/>
              </a:ext>
            </a:extLst>
          </p:cNvPr>
          <p:cNvSpPr txBox="1"/>
          <p:nvPr/>
        </p:nvSpPr>
        <p:spPr>
          <a:xfrm>
            <a:off x="1307688" y="364081"/>
            <a:ext cx="90653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/>
              <a:t>一、 定期与定时的诗篇（</a:t>
            </a:r>
            <a:r>
              <a:rPr lang="en-US" altLang="zh-CN" sz="3200"/>
              <a:t>1–8</a:t>
            </a:r>
            <a:r>
              <a:rPr lang="zh-CN" altLang="en-US" sz="3200"/>
              <a:t>节）</a:t>
            </a:r>
            <a:endParaRPr lang="en-US" altLang="zh-CN" sz="32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AF1B064-E7D0-A9F3-69F2-DE0508CB9CCC}"/>
              </a:ext>
            </a:extLst>
          </p:cNvPr>
          <p:cNvSpPr txBox="1"/>
          <p:nvPr/>
        </p:nvSpPr>
        <p:spPr>
          <a:xfrm>
            <a:off x="1115961" y="1550947"/>
            <a:ext cx="741967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/>
              <a:t>主题：上帝所设定的秩序下，人生丰富而极端的有规律的运动 。</a:t>
            </a:r>
            <a:endParaRPr lang="en-US" sz="36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7E9A6B9-DCD8-ADFC-A38B-83373F000914}"/>
              </a:ext>
            </a:extLst>
          </p:cNvPr>
          <p:cNvSpPr txBox="1"/>
          <p:nvPr/>
        </p:nvSpPr>
        <p:spPr>
          <a:xfrm>
            <a:off x="1056965" y="3179998"/>
            <a:ext cx="91980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/>
              <a:t>第</a:t>
            </a:r>
            <a:r>
              <a:rPr lang="en-US" altLang="zh-CN" sz="3600" dirty="0"/>
              <a:t>1</a:t>
            </a:r>
            <a:r>
              <a:rPr lang="zh-CN" altLang="en-US" sz="3600" dirty="0"/>
              <a:t>节 </a:t>
            </a:r>
            <a:r>
              <a:rPr lang="en-US" altLang="zh-CN" sz="3600" dirty="0"/>
              <a:t>— </a:t>
            </a:r>
            <a:r>
              <a:rPr lang="zh-CN" altLang="en-US" sz="3600" dirty="0"/>
              <a:t>核心论点（主题句）</a:t>
            </a:r>
            <a:endParaRPr lang="en-US" altLang="zh-CN" sz="3600" dirty="0"/>
          </a:p>
          <a:p>
            <a:r>
              <a:rPr lang="en-US" altLang="zh-CN" sz="3600" dirty="0"/>
              <a:t>"</a:t>
            </a:r>
            <a:r>
              <a:rPr lang="zh-CN" altLang="en-US" sz="3600" dirty="0"/>
              <a:t>凡事都有定期，天下每一事务都有定时。</a:t>
            </a:r>
            <a:r>
              <a:rPr lang="en-US" altLang="zh-CN" sz="3600" dirty="0"/>
              <a:t>"</a:t>
            </a:r>
            <a:endParaRPr lang="en-US" sz="3600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F0C8D29-A4E4-0E44-130B-D03222EC04D3}"/>
              </a:ext>
            </a:extLst>
          </p:cNvPr>
          <p:cNvSpPr txBox="1"/>
          <p:nvPr/>
        </p:nvSpPr>
        <p:spPr>
          <a:xfrm>
            <a:off x="1056965" y="4901384"/>
            <a:ext cx="1002521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/>
              <a:t>奠定全篇基调：人生并非混乱无序的偶然，而是处于被预先设定、</a:t>
            </a:r>
            <a:r>
              <a:rPr lang="zh-CN" altLang="en-US" sz="3600">
                <a:solidFill>
                  <a:srgbClr val="00B0F0"/>
                </a:solidFill>
              </a:rPr>
              <a:t>带有明确界限</a:t>
            </a:r>
            <a:r>
              <a:rPr lang="zh-CN" altLang="en-US" sz="3600"/>
              <a:t>的各个阶段（希伯来文 </a:t>
            </a:r>
            <a:r>
              <a:rPr lang="en-US" altLang="zh-CN" sz="3600" i="1"/>
              <a:t>Zeman</a:t>
            </a:r>
            <a:r>
              <a:rPr lang="zh-CN" altLang="en-US" sz="3600"/>
              <a:t>）。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8909298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665DF9F-6D71-FBB9-84A8-3238A526C6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8299430"/>
              </p:ext>
            </p:extLst>
          </p:nvPr>
        </p:nvGraphicFramePr>
        <p:xfrm>
          <a:off x="0" y="457200"/>
          <a:ext cx="12192000" cy="6400800"/>
        </p:xfrm>
        <a:graphic>
          <a:graphicData uri="http://schemas.openxmlformats.org/drawingml/2006/table">
            <a:tbl>
              <a:tblPr/>
              <a:tblGrid>
                <a:gridCol w="6222283">
                  <a:extLst>
                    <a:ext uri="{9D8B030D-6E8A-4147-A177-3AD203B41FA5}">
                      <a16:colId xmlns:a16="http://schemas.microsoft.com/office/drawing/2014/main" val="1144122039"/>
                    </a:ext>
                  </a:extLst>
                </a:gridCol>
                <a:gridCol w="5969717">
                  <a:extLst>
                    <a:ext uri="{9D8B030D-6E8A-4147-A177-3AD203B41FA5}">
                      <a16:colId xmlns:a16="http://schemas.microsoft.com/office/drawing/2014/main" val="324251145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zh-CN" altLang="en-US" sz="3600" dirty="0"/>
                        <a:t>创世记</a:t>
                      </a:r>
                      <a:r>
                        <a:rPr lang="en-US" altLang="zh-CN" sz="3600" dirty="0"/>
                        <a:t>1</a:t>
                      </a:r>
                      <a:r>
                        <a:rPr lang="zh-CN" altLang="en-US" sz="3600" dirty="0"/>
                        <a:t>章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3600" dirty="0"/>
                        <a:t>传道书</a:t>
                      </a:r>
                      <a:r>
                        <a:rPr lang="en-US" altLang="zh-CN" sz="3600" dirty="0"/>
                        <a:t>3:1–15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741049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zh-CN" altLang="en-US" sz="3600" dirty="0">
                          <a:solidFill>
                            <a:srgbClr val="00B050"/>
                          </a:solidFill>
                        </a:rPr>
                        <a:t>神创造世界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3600" dirty="0">
                          <a:solidFill>
                            <a:srgbClr val="0070C0"/>
                          </a:solidFill>
                        </a:rPr>
                        <a:t>人生活在</a:t>
                      </a:r>
                      <a:r>
                        <a:rPr lang="zh-CN" altLang="en-US" sz="3600" dirty="0">
                          <a:solidFill>
                            <a:srgbClr val="FF0000"/>
                          </a:solidFill>
                        </a:rPr>
                        <a:t>神所安排的世界</a:t>
                      </a:r>
                      <a:r>
                        <a:rPr lang="zh-CN" altLang="en-US" sz="3600" dirty="0">
                          <a:solidFill>
                            <a:srgbClr val="0070C0"/>
                          </a:solidFill>
                        </a:rPr>
                        <a:t>中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96655546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zh-CN" altLang="en-US" sz="3600" dirty="0">
                          <a:solidFill>
                            <a:srgbClr val="00B050"/>
                          </a:solidFill>
                        </a:rPr>
                        <a:t>神建立秩序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3600" dirty="0">
                          <a:solidFill>
                            <a:srgbClr val="0070C0"/>
                          </a:solidFill>
                        </a:rPr>
                        <a:t>万事都有定期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95133934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zh-CN" altLang="en-US" sz="3600" dirty="0">
                          <a:solidFill>
                            <a:srgbClr val="00B050"/>
                          </a:solidFill>
                        </a:rPr>
                        <a:t>神掌管时间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3600" dirty="0">
                          <a:solidFill>
                            <a:srgbClr val="0070C0"/>
                          </a:solidFill>
                        </a:rPr>
                        <a:t>人无法掌控时间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8136349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zh-CN" altLang="en-US" sz="3600" dirty="0">
                          <a:solidFill>
                            <a:srgbClr val="00B050"/>
                          </a:solidFill>
                        </a:rPr>
                        <a:t>“甚好”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3600" dirty="0">
                          <a:solidFill>
                            <a:srgbClr val="0070C0"/>
                          </a:solidFill>
                        </a:rPr>
                        <a:t>神“按时成为美好”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53759693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zh-CN" altLang="en-US" sz="3600" dirty="0">
                          <a:solidFill>
                            <a:srgbClr val="00B050"/>
                          </a:solidFill>
                        </a:rPr>
                        <a:t>神是创造者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3600" dirty="0">
                          <a:solidFill>
                            <a:srgbClr val="0070C0"/>
                          </a:solidFill>
                        </a:rPr>
                        <a:t>人是有限的受造者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86193886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zh-CN" altLang="en-US" sz="3600" dirty="0">
                          <a:solidFill>
                            <a:srgbClr val="00B050"/>
                          </a:solidFill>
                        </a:rPr>
                        <a:t>创造带来生命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3600" dirty="0">
                          <a:solidFill>
                            <a:srgbClr val="0070C0"/>
                          </a:solidFill>
                        </a:rPr>
                        <a:t>人经历生与死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7068660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zh-CN" altLang="en-US" sz="3600" dirty="0">
                          <a:solidFill>
                            <a:srgbClr val="00B050"/>
                          </a:solidFill>
                        </a:rPr>
                        <a:t>神看见整个创造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3600" dirty="0">
                          <a:solidFill>
                            <a:srgbClr val="0070C0"/>
                          </a:solidFill>
                        </a:rPr>
                        <a:t>人不能测透神的工作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52053266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zh-CN" altLang="en-US" sz="3600" dirty="0">
                          <a:solidFill>
                            <a:srgbClr val="00B050"/>
                          </a:solidFill>
                        </a:rPr>
                        <a:t>神的作为有秩序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3600" dirty="0">
                          <a:solidFill>
                            <a:srgbClr val="0070C0"/>
                          </a:solidFill>
                        </a:rPr>
                        <a:t>人经历各种不同的“时候”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82788923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zh-CN" altLang="en-US" sz="3600" dirty="0">
                          <a:solidFill>
                            <a:srgbClr val="00B050"/>
                          </a:solidFill>
                        </a:rPr>
                        <a:t>创造指向神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3600" dirty="0">
                          <a:solidFill>
                            <a:srgbClr val="0070C0"/>
                          </a:solidFill>
                        </a:rPr>
                        <a:t>时间也应该把人带回神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15944780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2753859" y="-35243"/>
            <a:ext cx="5600700" cy="49244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200" b="1" i="0" u="none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Noto Serif SC"/>
              </a:rPr>
              <a:t>凡事都有定期，万物都有定时</a:t>
            </a:r>
            <a:endParaRPr sz="3200" b="1" i="0" u="none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Noto Serif SC"/>
            </a:endParaRPr>
          </a:p>
        </p:txBody>
      </p:sp>
    </p:spTree>
    <p:extLst>
      <p:ext uri="{BB962C8B-B14F-4D97-AF65-F5344CB8AC3E}">
        <p14:creationId xmlns:p14="http://schemas.microsoft.com/office/powerpoint/2010/main" val="32538704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6AFC897-7FEC-8041-15D8-A15C3135C4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8B205E9D-E118-C90F-B831-2FA474686EE0}"/>
              </a:ext>
            </a:extLst>
          </p:cNvPr>
          <p:cNvSpPr/>
          <p:nvPr/>
        </p:nvSpPr>
        <p:spPr>
          <a:xfrm>
            <a:off x="562407" y="2442613"/>
            <a:ext cx="38100" cy="601860"/>
          </a:xfrm>
          <a:prstGeom prst="rect">
            <a:avLst/>
          </a:prstGeom>
          <a:solidFill>
            <a:srgbClr val="D9770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4AFFE10-B217-ACCF-9C91-7782B7BFDF9A}"/>
              </a:ext>
            </a:extLst>
          </p:cNvPr>
          <p:cNvSpPr/>
          <p:nvPr/>
        </p:nvSpPr>
        <p:spPr>
          <a:xfrm>
            <a:off x="562407" y="3459198"/>
            <a:ext cx="38100" cy="601860"/>
          </a:xfrm>
          <a:prstGeom prst="rect">
            <a:avLst/>
          </a:prstGeom>
          <a:solidFill>
            <a:srgbClr val="D9770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8218375-C2C2-7324-F27B-527289A7588A}"/>
              </a:ext>
            </a:extLst>
          </p:cNvPr>
          <p:cNvSpPr/>
          <p:nvPr/>
        </p:nvSpPr>
        <p:spPr>
          <a:xfrm>
            <a:off x="553314" y="4656142"/>
            <a:ext cx="47193" cy="601860"/>
          </a:xfrm>
          <a:prstGeom prst="rect">
            <a:avLst/>
          </a:prstGeom>
          <a:solidFill>
            <a:srgbClr val="D9770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C232660-4619-C6B5-C608-E5CDBF1A99AB}"/>
              </a:ext>
            </a:extLst>
          </p:cNvPr>
          <p:cNvSpPr txBox="1"/>
          <p:nvPr/>
        </p:nvSpPr>
        <p:spPr>
          <a:xfrm>
            <a:off x="571500" y="476250"/>
            <a:ext cx="11601450" cy="5539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ja-JP" altLang="en-US" sz="3600" dirty="0"/>
              <a:t>定期（</a:t>
            </a:r>
            <a:r>
              <a:rPr lang="en-US" sz="3600" dirty="0"/>
              <a:t>Season / Appointed Time）</a:t>
            </a:r>
            <a:endParaRPr sz="3600" b="1" i="0" u="none" dirty="0">
              <a:solidFill>
                <a:srgbClr val="1E293B"/>
              </a:solidFill>
              <a:latin typeface="Noto Serif SC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7DDC9F4-326B-2B2F-8C59-0EC51731AFF2}"/>
              </a:ext>
            </a:extLst>
          </p:cNvPr>
          <p:cNvSpPr/>
          <p:nvPr/>
        </p:nvSpPr>
        <p:spPr>
          <a:xfrm>
            <a:off x="577648" y="5822791"/>
            <a:ext cx="45719" cy="732444"/>
          </a:xfrm>
          <a:prstGeom prst="rect">
            <a:avLst/>
          </a:prstGeom>
          <a:solidFill>
            <a:srgbClr val="D9770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02E05F6-D79E-0A64-B7C6-67F87A25A6D3}"/>
              </a:ext>
            </a:extLst>
          </p:cNvPr>
          <p:cNvSpPr txBox="1"/>
          <p:nvPr/>
        </p:nvSpPr>
        <p:spPr>
          <a:xfrm>
            <a:off x="1101211" y="2340080"/>
            <a:ext cx="970444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/>
              <a:t>1. </a:t>
            </a:r>
            <a:r>
              <a:rPr lang="zh-CN" altLang="en-US" sz="3200" dirty="0"/>
              <a:t>语言根源：希伯来语中的 </a:t>
            </a:r>
            <a:r>
              <a:rPr lang="en-US" altLang="zh-CN" sz="3200" i="1" dirty="0"/>
              <a:t>Zeman,</a:t>
            </a:r>
            <a:r>
              <a:rPr lang="zh-CN" altLang="en-US" sz="3200" dirty="0"/>
              <a:t> 意为“指定的时期”、“特定的季节”或“设定的限期”</a:t>
            </a:r>
            <a:r>
              <a:rPr lang="en-US" altLang="zh-CN" sz="3200" dirty="0"/>
              <a:t>,</a:t>
            </a:r>
            <a:r>
              <a:rPr lang="ja-JP" altLang="en-US" sz="3200" dirty="0"/>
              <a:t>不是偶然</a:t>
            </a:r>
            <a:endParaRPr lang="en-US" sz="32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10F83CC-FC4F-3B8B-D03F-891E5BFAAB02}"/>
              </a:ext>
            </a:extLst>
          </p:cNvPr>
          <p:cNvSpPr txBox="1"/>
          <p:nvPr/>
        </p:nvSpPr>
        <p:spPr>
          <a:xfrm>
            <a:off x="1106127" y="3574021"/>
            <a:ext cx="98371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3600" dirty="0"/>
              <a:t>2. </a:t>
            </a:r>
            <a:r>
              <a:rPr lang="ja-JP" altLang="en-US" sz="3600" dirty="0"/>
              <a:t>季节与循环（</a:t>
            </a:r>
            <a:r>
              <a:rPr lang="en-US" sz="3600" dirty="0"/>
              <a:t>Season）,</a:t>
            </a:r>
            <a:r>
              <a:rPr lang="zh-CN" altLang="en-US" sz="3600" dirty="0"/>
              <a:t> 不可逆转的规律与节奏</a:t>
            </a:r>
            <a:endParaRPr lang="en-US" sz="36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C986FB0-BCDA-8127-2EE7-3611E5F97C39}"/>
              </a:ext>
            </a:extLst>
          </p:cNvPr>
          <p:cNvSpPr txBox="1"/>
          <p:nvPr/>
        </p:nvSpPr>
        <p:spPr>
          <a:xfrm>
            <a:off x="1115960" y="4498262"/>
            <a:ext cx="1116452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3. </a:t>
            </a:r>
            <a:r>
              <a:rPr lang="en-US" sz="3600" dirty="0" err="1"/>
              <a:t>神圣的秩序与掌控（Appointed</a:t>
            </a:r>
            <a:r>
              <a:rPr lang="en-US" sz="3600" dirty="0"/>
              <a:t> Time）,</a:t>
            </a:r>
            <a:r>
              <a:rPr lang="zh-CN" altLang="en-US" sz="3600" dirty="0"/>
              <a:t> 人可以努力，但事情何时成全、何时结束，往往有它</a:t>
            </a:r>
            <a:r>
              <a:rPr lang="zh-CN" altLang="en-US" sz="3600" dirty="0">
                <a:solidFill>
                  <a:srgbClr val="FF0000"/>
                </a:solidFill>
              </a:rPr>
              <a:t>自有</a:t>
            </a:r>
            <a:r>
              <a:rPr lang="zh-CN" altLang="en-US" sz="3600" dirty="0"/>
              <a:t>的“时机”。</a:t>
            </a:r>
            <a:endParaRPr lang="en-US" sz="3600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3CDC336-00AD-6D6C-52DE-64E2B7C48520}"/>
              </a:ext>
            </a:extLst>
          </p:cNvPr>
          <p:cNvSpPr txBox="1"/>
          <p:nvPr/>
        </p:nvSpPr>
        <p:spPr>
          <a:xfrm>
            <a:off x="1056965" y="5864945"/>
            <a:ext cx="100252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/>
              <a:t>4. </a:t>
            </a:r>
            <a:r>
              <a:rPr lang="zh-CN" altLang="en-US" sz="3600" dirty="0"/>
              <a:t>阶段的“暂时性”与“必然性”</a:t>
            </a:r>
            <a:endParaRPr lang="en-US" sz="36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8EF18B2-A29B-D19D-B90E-8C624F123CFB}"/>
              </a:ext>
            </a:extLst>
          </p:cNvPr>
          <p:cNvSpPr txBox="1"/>
          <p:nvPr/>
        </p:nvSpPr>
        <p:spPr>
          <a:xfrm>
            <a:off x="553314" y="1189703"/>
            <a:ext cx="11235563" cy="95410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2800" dirty="0"/>
              <a:t>不仅是指日历上的某个固定时间点，而是一种带有深刻哲理与灵性内涵的“时节”与“秩序”。</a:t>
            </a:r>
            <a:r>
              <a:rPr lang="ja-JP" altLang="en-US" sz="2800" dirty="0"/>
              <a:t>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0571690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A787086-6FD9-5EB6-8A9C-A27DC9585A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009F40E8-F756-87F9-2C59-14169A1EA0C1}"/>
              </a:ext>
            </a:extLst>
          </p:cNvPr>
          <p:cNvSpPr/>
          <p:nvPr/>
        </p:nvSpPr>
        <p:spPr>
          <a:xfrm>
            <a:off x="562407" y="2442613"/>
            <a:ext cx="38100" cy="601860"/>
          </a:xfrm>
          <a:prstGeom prst="rect">
            <a:avLst/>
          </a:prstGeom>
          <a:solidFill>
            <a:srgbClr val="D9770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A5E1F0B-023F-C5C2-596D-5E7F39C60546}"/>
              </a:ext>
            </a:extLst>
          </p:cNvPr>
          <p:cNvSpPr/>
          <p:nvPr/>
        </p:nvSpPr>
        <p:spPr>
          <a:xfrm>
            <a:off x="562407" y="3459198"/>
            <a:ext cx="38100" cy="601860"/>
          </a:xfrm>
          <a:prstGeom prst="rect">
            <a:avLst/>
          </a:prstGeom>
          <a:solidFill>
            <a:srgbClr val="D9770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000F4EE-A6A4-AC0E-C1C4-9CFE02288919}"/>
              </a:ext>
            </a:extLst>
          </p:cNvPr>
          <p:cNvSpPr/>
          <p:nvPr/>
        </p:nvSpPr>
        <p:spPr>
          <a:xfrm>
            <a:off x="553314" y="4656142"/>
            <a:ext cx="47193" cy="601860"/>
          </a:xfrm>
          <a:prstGeom prst="rect">
            <a:avLst/>
          </a:prstGeom>
          <a:solidFill>
            <a:srgbClr val="D9770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B119497-7FBE-CE5E-0B5F-B4E6445932D8}"/>
              </a:ext>
            </a:extLst>
          </p:cNvPr>
          <p:cNvSpPr txBox="1"/>
          <p:nvPr/>
        </p:nvSpPr>
        <p:spPr>
          <a:xfrm>
            <a:off x="571500" y="476250"/>
            <a:ext cx="11601450" cy="5539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ja-JP" altLang="en-US" sz="3600" dirty="0"/>
              <a:t>定时（</a:t>
            </a:r>
            <a:r>
              <a:rPr lang="en-US" sz="3600" dirty="0"/>
              <a:t>time / occasion / appropriate time）</a:t>
            </a:r>
            <a:endParaRPr sz="3600" b="1" i="0" u="none" dirty="0">
              <a:solidFill>
                <a:srgbClr val="1E293B"/>
              </a:solidFill>
              <a:latin typeface="Noto Serif SC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E4D1871-6A93-3170-73B7-3777E34BEF18}"/>
              </a:ext>
            </a:extLst>
          </p:cNvPr>
          <p:cNvSpPr txBox="1"/>
          <p:nvPr/>
        </p:nvSpPr>
        <p:spPr>
          <a:xfrm>
            <a:off x="1101211" y="2340080"/>
            <a:ext cx="970444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/>
              <a:t>1. </a:t>
            </a:r>
            <a:r>
              <a:rPr lang="zh-CN" altLang="en-US" sz="3200" dirty="0"/>
              <a:t>语言根源：希伯来语中的</a:t>
            </a:r>
            <a:r>
              <a:rPr lang="he-IL" altLang="zh-CN" sz="3200" dirty="0"/>
              <a:t>עֵת</a:t>
            </a:r>
            <a:r>
              <a:rPr lang="en-US" altLang="zh-CN" sz="3200" dirty="0"/>
              <a:t>(</a:t>
            </a:r>
            <a:r>
              <a:rPr lang="zh-CN" altLang="en-US" sz="3200" dirty="0"/>
              <a:t> </a:t>
            </a:r>
            <a:r>
              <a:rPr lang="en-US" sz="3200" dirty="0"/>
              <a:t>‘et)</a:t>
            </a:r>
            <a:r>
              <a:rPr lang="en-US" altLang="zh-CN" sz="3200" i="1" dirty="0"/>
              <a:t>,</a:t>
            </a:r>
            <a:r>
              <a:rPr lang="zh-CN" altLang="en-US" sz="3200" dirty="0"/>
              <a:t> </a:t>
            </a:r>
            <a:r>
              <a:rPr lang="en-US" sz="3200" dirty="0"/>
              <a:t>appropriate time / fitting time / appointed occasion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CDD9C7F-E623-2A89-AFF1-2B35ADFEB325}"/>
              </a:ext>
            </a:extLst>
          </p:cNvPr>
          <p:cNvSpPr txBox="1"/>
          <p:nvPr/>
        </p:nvSpPr>
        <p:spPr>
          <a:xfrm>
            <a:off x="1106127" y="3574021"/>
            <a:ext cx="98371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3600" dirty="0"/>
              <a:t>2. </a:t>
            </a:r>
            <a:r>
              <a:rPr lang="zh-CN" altLang="en-US" sz="3600" dirty="0"/>
              <a:t>最重要的意思是“合宜的时候”</a:t>
            </a:r>
            <a:endParaRPr lang="en-US" sz="36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294A1A4-7E33-87BF-95EC-02C74836C0D6}"/>
              </a:ext>
            </a:extLst>
          </p:cNvPr>
          <p:cNvSpPr txBox="1"/>
          <p:nvPr/>
        </p:nvSpPr>
        <p:spPr>
          <a:xfrm>
            <a:off x="1115960" y="4498262"/>
            <a:ext cx="1116452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3. </a:t>
            </a:r>
            <a:r>
              <a:rPr lang="zh-CN" altLang="en-US" sz="3600" dirty="0"/>
              <a:t>人生的时间和季节不是人完全可以控制的。神在背后掌管时间 → 人需要在神所赐的时间中作出智慧的回应。</a:t>
            </a:r>
            <a:endParaRPr lang="en-US" sz="36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680CD9B-E898-2479-310F-FD5BD037D282}"/>
              </a:ext>
            </a:extLst>
          </p:cNvPr>
          <p:cNvSpPr txBox="1"/>
          <p:nvPr/>
        </p:nvSpPr>
        <p:spPr>
          <a:xfrm>
            <a:off x="553314" y="1189703"/>
            <a:ext cx="11235563" cy="95410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2800" dirty="0"/>
              <a:t>不仅是指日历上的某个固定时间点，而是一种带有深刻哲理与灵性内涵的“时节”与“秩序”。</a:t>
            </a:r>
            <a:r>
              <a:rPr lang="ja-JP" altLang="en-US" sz="2800" dirty="0"/>
              <a:t>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3517831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F0C5CA3-37DB-43C4-AC3B-24273D3DC0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B2BF89CD-7808-DC02-B034-B9D89B27CA79}"/>
              </a:ext>
            </a:extLst>
          </p:cNvPr>
          <p:cNvSpPr txBox="1"/>
          <p:nvPr/>
        </p:nvSpPr>
        <p:spPr>
          <a:xfrm>
            <a:off x="0" y="-35243"/>
            <a:ext cx="12192000" cy="49244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lang="zh-CN" altLang="en-US" sz="3200" dirty="0"/>
              <a:t>最终的时间都在神的主权之下</a:t>
            </a:r>
            <a:endParaRPr sz="3200" b="1" i="0" u="none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Noto Serif SC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CF38F3B-EB7A-B507-BA0C-5C077743FC33}"/>
              </a:ext>
            </a:extLst>
          </p:cNvPr>
          <p:cNvSpPr txBox="1"/>
          <p:nvPr/>
        </p:nvSpPr>
        <p:spPr>
          <a:xfrm>
            <a:off x="0" y="457201"/>
            <a:ext cx="12192000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>
              <a:buAutoNum type="arabicPeriod"/>
            </a:pPr>
            <a:r>
              <a:rPr lang="en-US" sz="3600" dirty="0"/>
              <a:t>Daniel 2:21 — God controls times and seasons</a:t>
            </a:r>
            <a:r>
              <a:rPr lang="zh-CN" altLang="en-US" sz="3600" dirty="0"/>
              <a:t>“他改变时候、日期，废王、立王。”</a:t>
            </a:r>
            <a:endParaRPr lang="en-US" altLang="zh-CN" sz="3600" dirty="0"/>
          </a:p>
          <a:p>
            <a:pPr marL="742950" indent="-742950">
              <a:buAutoNum type="arabicPeriod"/>
            </a:pPr>
            <a:r>
              <a:rPr lang="en-US" sz="3600" dirty="0"/>
              <a:t>Acts 1:7 — “times or seasons” belong to God</a:t>
            </a:r>
            <a:r>
              <a:rPr lang="zh-CN" altLang="en-US" sz="3600" dirty="0"/>
              <a:t>“父凭着自己的权柄所定的时候、日期，不是你们可以知道的。”</a:t>
            </a:r>
            <a:endParaRPr lang="en-US" altLang="zh-CN" sz="3600" dirty="0"/>
          </a:p>
          <a:p>
            <a:pPr marL="742950" indent="-742950">
              <a:buAutoNum type="arabicPeriod"/>
            </a:pPr>
            <a:r>
              <a:rPr lang="en-US" sz="3600" dirty="0"/>
              <a:t>Galatians 4:4 — “when the fullness of time had come”</a:t>
            </a:r>
            <a:r>
              <a:rPr lang="zh-CN" altLang="en-US" sz="3600" dirty="0"/>
              <a:t> “及至时候满足，神就差遣他的儿子</a:t>
            </a:r>
            <a:r>
              <a:rPr lang="en-US" altLang="zh-CN" sz="3600" dirty="0"/>
              <a:t>……”</a:t>
            </a:r>
          </a:p>
          <a:p>
            <a:pPr marL="742950" indent="-742950">
              <a:buAutoNum type="arabicPeriod"/>
            </a:pPr>
            <a:r>
              <a:rPr lang="en-US" sz="3600" dirty="0"/>
              <a:t>Acts 17:26 — God determines appointed times</a:t>
            </a:r>
            <a:r>
              <a:rPr lang="zh-CN" altLang="en-US" sz="3600" dirty="0"/>
              <a:t>“并且预先定准他们的年限和所住的疆界。”</a:t>
            </a:r>
            <a:endParaRPr lang="en-US" altLang="zh-CN" sz="3600" dirty="0"/>
          </a:p>
          <a:p>
            <a:pPr marL="742950" indent="-742950">
              <a:buAutoNum type="arabicPeriod"/>
            </a:pPr>
            <a:r>
              <a:rPr lang="en-US" sz="2400" dirty="0"/>
              <a:t>Psalm 31:15 — “My times are in Your hand”</a:t>
            </a:r>
            <a:r>
              <a:rPr lang="zh-CN" altLang="en-US" sz="2400" dirty="0"/>
              <a:t> </a:t>
            </a:r>
            <a:r>
              <a:rPr lang="zh-CN" altLang="en-US" sz="3600" dirty="0"/>
              <a:t>“我终身的事在你手中。”</a:t>
            </a:r>
            <a:endParaRPr lang="en-US" altLang="zh-CN" sz="3600" dirty="0"/>
          </a:p>
          <a:p>
            <a:pPr marL="742950" indent="-742950">
              <a:buAutoNum type="arabicPeriod"/>
            </a:pPr>
            <a:r>
              <a:rPr lang="en-US" sz="3600" dirty="0"/>
              <a:t>Even Jesus' earthly life had an appointed “hour”</a:t>
            </a:r>
            <a:r>
              <a:rPr lang="zh-CN" altLang="en-US" sz="3600" dirty="0"/>
              <a:t> “我的时候还没有到。”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6810987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515561E-9526-A3C2-1790-55A20BD541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ABDF1997-D2B2-FB68-195A-7A88FC6CFA5A}"/>
              </a:ext>
            </a:extLst>
          </p:cNvPr>
          <p:cNvSpPr txBox="1"/>
          <p:nvPr/>
        </p:nvSpPr>
        <p:spPr>
          <a:xfrm>
            <a:off x="0" y="-35243"/>
            <a:ext cx="12192000" cy="98488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lang="zh-CN" altLang="en-US" sz="3200" dirty="0"/>
              <a:t>人确实会作计划，也会作出真实的选择；</a:t>
            </a:r>
            <a:endParaRPr lang="en-US" altLang="zh-CN" sz="3200" dirty="0"/>
          </a:p>
          <a:p>
            <a:pPr algn="ctr"/>
            <a:r>
              <a:rPr lang="zh-CN" altLang="en-US" sz="3200" dirty="0"/>
              <a:t>但神仍然掌管最终的结果和时间</a:t>
            </a:r>
            <a:endParaRPr sz="3200" b="1" i="0" u="none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Noto Serif SC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AD64C48-9031-FFD0-FD3B-81BAB00BD2E4}"/>
              </a:ext>
            </a:extLst>
          </p:cNvPr>
          <p:cNvSpPr txBox="1"/>
          <p:nvPr/>
        </p:nvSpPr>
        <p:spPr>
          <a:xfrm>
            <a:off x="0" y="898879"/>
            <a:ext cx="12192000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>
              <a:buAutoNum type="arabicPeriod"/>
            </a:pPr>
            <a:r>
              <a:rPr lang="en-US" sz="3600" dirty="0"/>
              <a:t>Proverbs 16:9 </a:t>
            </a:r>
            <a:r>
              <a:rPr lang="zh-CN" altLang="en-US" sz="3600" dirty="0"/>
              <a:t>人心筹算自己的道路；惟耶和华指引他的脚步。</a:t>
            </a:r>
            <a:endParaRPr lang="en-US" altLang="zh-CN" sz="3600" dirty="0"/>
          </a:p>
          <a:p>
            <a:pPr marL="742950" indent="-742950">
              <a:buAutoNum type="arabicPeriod"/>
            </a:pPr>
            <a:r>
              <a:rPr lang="en-US" sz="3600" dirty="0"/>
              <a:t>Proverbs 19:21— </a:t>
            </a:r>
            <a:r>
              <a:rPr lang="zh-CN" altLang="en-US" sz="3600" dirty="0"/>
              <a:t>“人心多有计谋；惟有耶和华的筹算才能立定。”</a:t>
            </a:r>
            <a:endParaRPr lang="en-US" altLang="zh-CN" sz="3600" dirty="0"/>
          </a:p>
          <a:p>
            <a:pPr marL="742950" indent="-742950">
              <a:buAutoNum type="arabicPeriod"/>
            </a:pPr>
            <a:r>
              <a:rPr lang="en-US" sz="3600" dirty="0"/>
              <a:t>James 4 — </a:t>
            </a:r>
            <a:r>
              <a:rPr lang="en-US" altLang="zh-CN" sz="3200" b="1" baseline="30000" dirty="0"/>
              <a:t>13 </a:t>
            </a:r>
            <a:r>
              <a:rPr lang="zh-CN" altLang="en-US" sz="3200" dirty="0"/>
              <a:t>注意！有人说：“今天或明天我们要往某城去，在那里住一年，做买卖赚钱。”</a:t>
            </a:r>
            <a:r>
              <a:rPr lang="zh-CN" altLang="en-US" sz="3600" dirty="0"/>
              <a:t>“你们只当说：主若愿意，我们就可以活着，也可以做这事，或做那事。”</a:t>
            </a:r>
            <a:endParaRPr lang="en-US" altLang="zh-CN" sz="3600" dirty="0"/>
          </a:p>
          <a:p>
            <a:pPr marL="742950" indent="-742950">
              <a:buAutoNum type="arabicPeriod"/>
            </a:pPr>
            <a:r>
              <a:rPr lang="en-US" sz="3600" dirty="0"/>
              <a:t>Paul's own mission plans - Acts 16:6–7 </a:t>
            </a:r>
            <a:r>
              <a:rPr lang="en-US" altLang="zh-CN" sz="3600" b="1" baseline="30000" dirty="0"/>
              <a:t>6 </a:t>
            </a:r>
            <a:r>
              <a:rPr lang="zh-CN" altLang="en-US" sz="3600" dirty="0"/>
              <a:t>因为圣灵禁止他们在亚细亚讲道，他们就经过弗吕家、加拉太一带地方。 </a:t>
            </a:r>
            <a:r>
              <a:rPr lang="en-US" altLang="zh-CN" sz="3600" b="1" baseline="30000" dirty="0"/>
              <a:t>7 </a:t>
            </a:r>
            <a:r>
              <a:rPr lang="zh-CN" altLang="en-US" sz="3600" dirty="0"/>
              <a:t>到了每西亚的边界，他们想要往庇推尼去，耶稣的灵却不许。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1835130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0D3EFFE-017A-C64D-4C99-98BD64D5A0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>
            <a:extLst>
              <a:ext uri="{FF2B5EF4-FFF2-40B4-BE49-F238E27FC236}">
                <a16:creationId xmlns:a16="http://schemas.microsoft.com/office/drawing/2014/main" id="{F8C7A214-E4EE-7F75-BE04-39089EDCBD2B}"/>
              </a:ext>
            </a:extLst>
          </p:cNvPr>
          <p:cNvSpPr txBox="1"/>
          <p:nvPr/>
        </p:nvSpPr>
        <p:spPr>
          <a:xfrm>
            <a:off x="1307688" y="364081"/>
            <a:ext cx="90653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/>
              <a:t>第</a:t>
            </a:r>
            <a:r>
              <a:rPr lang="en-US" altLang="zh-CN" sz="3200" dirty="0"/>
              <a:t>2–8</a:t>
            </a:r>
            <a:r>
              <a:rPr lang="zh-CN" altLang="en-US" sz="3200" dirty="0"/>
              <a:t>节 </a:t>
            </a:r>
            <a:r>
              <a:rPr lang="en-US" altLang="zh-CN" sz="3200" dirty="0"/>
              <a:t>— 14</a:t>
            </a:r>
            <a:r>
              <a:rPr lang="zh-CN" altLang="en-US" sz="3200" dirty="0"/>
              <a:t>对对比诗句（</a:t>
            </a:r>
            <a:r>
              <a:rPr lang="en-US" altLang="zh-CN" sz="3200" dirty="0"/>
              <a:t>28</a:t>
            </a:r>
            <a:r>
              <a:rPr lang="zh-CN" altLang="en-US" sz="3200" dirty="0"/>
              <a:t>种人生景象）</a:t>
            </a:r>
            <a:endParaRPr lang="en-US" altLang="zh-CN" sz="32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7EE5891-8B47-3918-55F4-46A652807200}"/>
              </a:ext>
            </a:extLst>
          </p:cNvPr>
          <p:cNvSpPr txBox="1"/>
          <p:nvPr/>
        </p:nvSpPr>
        <p:spPr>
          <a:xfrm>
            <a:off x="0" y="1066657"/>
            <a:ext cx="12192000" cy="1754326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zh-CN" altLang="en-US" sz="3600" dirty="0"/>
              <a:t>采用希伯来诗歌的对比平行句法</a:t>
            </a:r>
            <a:endParaRPr lang="en-US" altLang="zh-CN" sz="3600" dirty="0"/>
          </a:p>
          <a:p>
            <a:r>
              <a:rPr lang="zh-CN" altLang="en-US" sz="3600" dirty="0"/>
              <a:t>（</a:t>
            </a:r>
            <a:r>
              <a:rPr lang="en-US" altLang="zh-CN" sz="3600" dirty="0"/>
              <a:t>Merism</a:t>
            </a:r>
            <a:r>
              <a:rPr lang="zh-CN" altLang="en-US" sz="3600" dirty="0"/>
              <a:t>，用两个极端来表达整体）</a:t>
            </a:r>
            <a:endParaRPr lang="en-US" altLang="zh-CN" sz="3600" dirty="0"/>
          </a:p>
          <a:p>
            <a:r>
              <a:rPr lang="zh-CN" altLang="en-US" sz="3600" dirty="0"/>
              <a:t>“凡事都有合宜的时机，智慧就是知道什么时候该做什么。”</a:t>
            </a:r>
            <a:endParaRPr lang="en-US" sz="36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D987BE2-366B-4FB6-E51B-382E130C4D6B}"/>
              </a:ext>
            </a:extLst>
          </p:cNvPr>
          <p:cNvSpPr txBox="1"/>
          <p:nvPr/>
        </p:nvSpPr>
        <p:spPr>
          <a:xfrm>
            <a:off x="560439" y="3179998"/>
            <a:ext cx="11194876" cy="120032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zh-CN" altLang="en-US" sz="3600" dirty="0"/>
              <a:t>存在界限（</a:t>
            </a:r>
            <a:r>
              <a:rPr lang="en-US" altLang="zh-CN" sz="3600" dirty="0"/>
              <a:t>2</a:t>
            </a:r>
            <a:r>
              <a:rPr lang="zh-CN" altLang="en-US" sz="3600" dirty="0"/>
              <a:t>上）： 生有时，死有时 </a:t>
            </a:r>
            <a:endParaRPr lang="en-US" altLang="zh-CN" sz="3600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zh-CN" altLang="en-US" sz="3600" dirty="0"/>
              <a:t>农业生产（</a:t>
            </a:r>
            <a:r>
              <a:rPr lang="en-US" altLang="zh-CN" sz="3600" dirty="0"/>
              <a:t>2</a:t>
            </a:r>
            <a:r>
              <a:rPr lang="zh-CN" altLang="en-US" sz="3600" dirty="0"/>
              <a:t>下）： 栽种有时，拔出所栽种的也有时</a:t>
            </a:r>
            <a:endParaRPr lang="en-US" sz="3600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5E32EAB-DB43-1A5E-56AB-051C9B1EB759}"/>
              </a:ext>
            </a:extLst>
          </p:cNvPr>
          <p:cNvSpPr txBox="1"/>
          <p:nvPr/>
        </p:nvSpPr>
        <p:spPr>
          <a:xfrm>
            <a:off x="560438" y="4901384"/>
            <a:ext cx="11194877" cy="1200329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zh-CN" altLang="en-US" sz="3600" dirty="0"/>
              <a:t>医治与生命（</a:t>
            </a:r>
            <a:r>
              <a:rPr lang="en-US" altLang="zh-CN" sz="3600" dirty="0"/>
              <a:t>3</a:t>
            </a:r>
            <a:r>
              <a:rPr lang="zh-CN" altLang="en-US" sz="3600" dirty="0"/>
              <a:t>上）： 杀戮有时，医治有时 </a:t>
            </a:r>
            <a:endParaRPr lang="en-US" altLang="zh-CN" sz="3600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zh-CN" altLang="en-US" sz="3600" dirty="0"/>
              <a:t>建筑建造（</a:t>
            </a:r>
            <a:r>
              <a:rPr lang="en-US" altLang="zh-CN" sz="3600" dirty="0"/>
              <a:t>3</a:t>
            </a:r>
            <a:r>
              <a:rPr lang="zh-CN" altLang="en-US" sz="3600" dirty="0"/>
              <a:t>下）： 拆毁有时，建造有时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3633100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87D3D09-034F-DBB6-FD55-47B29DDD35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3F5C30A3-BAD1-D108-E092-9C342E7FBFD5}"/>
              </a:ext>
            </a:extLst>
          </p:cNvPr>
          <p:cNvSpPr txBox="1"/>
          <p:nvPr/>
        </p:nvSpPr>
        <p:spPr>
          <a:xfrm>
            <a:off x="0" y="-35243"/>
            <a:ext cx="12192000" cy="49244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lang="zh-CN" altLang="en-US" sz="3200" dirty="0"/>
              <a:t>生有时，死有时</a:t>
            </a:r>
            <a:r>
              <a:rPr lang="en-US" dirty="0"/>
              <a:t>；</a:t>
            </a:r>
            <a:r>
              <a:rPr lang="zh-CN" altLang="en-US" sz="3200" dirty="0"/>
              <a:t>栽种有时，拔出所栽种的也有时</a:t>
            </a:r>
            <a:endParaRPr sz="3200" b="1" i="0" u="none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Noto Serif SC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D49A145-65FB-B342-33B9-9B5455FCEE33}"/>
              </a:ext>
            </a:extLst>
          </p:cNvPr>
          <p:cNvSpPr txBox="1"/>
          <p:nvPr/>
        </p:nvSpPr>
        <p:spPr>
          <a:xfrm>
            <a:off x="0" y="898879"/>
            <a:ext cx="12192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>
              <a:buAutoNum type="arabicPeriod"/>
            </a:pPr>
            <a:r>
              <a:rPr lang="en-US" sz="3600" dirty="0"/>
              <a:t>Job 14:5 </a:t>
            </a:r>
            <a:r>
              <a:rPr lang="zh-CN" altLang="en-US" sz="3600" dirty="0"/>
              <a:t>“人的日子既然限定，他的月数在你那里，你也派定他的界限，使他不能越过。”</a:t>
            </a:r>
            <a:endParaRPr lang="en-US" altLang="zh-CN" sz="3600" dirty="0"/>
          </a:p>
          <a:p>
            <a:pPr marL="742950" indent="-742950">
              <a:buAutoNum type="arabicPeriod"/>
            </a:pPr>
            <a:r>
              <a:rPr lang="en-US" sz="3600" dirty="0"/>
              <a:t>Psalm 139:16 </a:t>
            </a:r>
            <a:r>
              <a:rPr lang="zh-CN" altLang="en-US" sz="3600" dirty="0"/>
              <a:t>“我未成形的体质，你的眼早已看见了；你所定的日子，我尚未度一日，你都写在你的册上了。”</a:t>
            </a:r>
            <a:endParaRPr lang="en-US" altLang="zh-CN" sz="3600" dirty="0"/>
          </a:p>
          <a:p>
            <a:pPr marL="742950" indent="-742950">
              <a:buAutoNum type="arabicPeriod"/>
            </a:pPr>
            <a:r>
              <a:rPr lang="en-US" sz="3600" b="1" dirty="0"/>
              <a:t>Jeremiah 45:4 </a:t>
            </a:r>
            <a:r>
              <a:rPr lang="zh-CN" altLang="en-US" sz="3600" dirty="0"/>
              <a:t>“我所建立的，我必拆毁；我所栽植的，我必拔出。”</a:t>
            </a:r>
            <a:endParaRPr lang="en-US" sz="36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67923BE-54A9-F16D-A2C4-CA8A0B8BB55F}"/>
              </a:ext>
            </a:extLst>
          </p:cNvPr>
          <p:cNvSpPr txBox="1"/>
          <p:nvPr/>
        </p:nvSpPr>
        <p:spPr>
          <a:xfrm>
            <a:off x="126749" y="4834550"/>
            <a:ext cx="11950574" cy="1938992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zh-CN" altLang="en-US" sz="4000" dirty="0"/>
              <a:t>人要工作、栽种、计划、选择；但人必须承认，什么时候栽种、什么时候拔出，什么时候开始、什么时候结束，最终都不是完全由人决定的。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7142144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94A8D3C-8161-D180-45C5-EB3057824D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2B5D1D60-FCAF-C989-F1DA-1FF50899C0A4}"/>
              </a:ext>
            </a:extLst>
          </p:cNvPr>
          <p:cNvSpPr txBox="1"/>
          <p:nvPr/>
        </p:nvSpPr>
        <p:spPr>
          <a:xfrm>
            <a:off x="0" y="-35243"/>
            <a:ext cx="12192000" cy="6155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lang="zh-CN" altLang="en-US" sz="4000" dirty="0"/>
              <a:t>杀戮有时，医治有时；拆毁有时，建造有时</a:t>
            </a:r>
            <a:endParaRPr sz="4000" b="1" i="0" u="none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Noto Serif SC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D63CC5A-B86C-C4DA-7944-56372E6C6A0F}"/>
              </a:ext>
            </a:extLst>
          </p:cNvPr>
          <p:cNvSpPr txBox="1"/>
          <p:nvPr/>
        </p:nvSpPr>
        <p:spPr>
          <a:xfrm>
            <a:off x="0" y="672548"/>
            <a:ext cx="12192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>
              <a:buAutoNum type="arabicPeriod"/>
            </a:pPr>
            <a:r>
              <a:rPr lang="ja-JP" altLang="en-US" sz="3600" dirty="0"/>
              <a:t>杀戮与医治</a:t>
            </a:r>
            <a:r>
              <a:rPr lang="en-US" altLang="ja-JP" sz="3600" dirty="0"/>
              <a:t>:</a:t>
            </a:r>
            <a:r>
              <a:rPr lang="ja-JP" altLang="en-US" sz="3600" dirty="0"/>
              <a:t> 申命记</a:t>
            </a:r>
            <a:r>
              <a:rPr lang="en-US" altLang="ja-JP" sz="3600" dirty="0"/>
              <a:t>32:39</a:t>
            </a:r>
            <a:r>
              <a:rPr lang="zh-CN" altLang="en-US" sz="3600" dirty="0"/>
              <a:t> 我使人死，我使人活；我损伤，我也医治。</a:t>
            </a:r>
            <a:r>
              <a:rPr lang="ja-JP" altLang="en-US" sz="3600" dirty="0"/>
              <a:t> 何西阿书</a:t>
            </a:r>
            <a:r>
              <a:rPr lang="en-US" altLang="ja-JP" sz="3600" dirty="0"/>
              <a:t>6:1</a:t>
            </a:r>
            <a:r>
              <a:rPr lang="ja-JP" altLang="en-US" sz="3600" dirty="0"/>
              <a:t>：</a:t>
            </a:r>
            <a:r>
              <a:rPr lang="zh-CN" altLang="en-US" sz="3600" dirty="0"/>
              <a:t> “来吧，我们归向耶和华！他撕裂我们，也必医治；他打伤我们，也必缠裹。”</a:t>
            </a:r>
            <a:endParaRPr lang="en-US" altLang="zh-CN" sz="3600" dirty="0"/>
          </a:p>
          <a:p>
            <a:pPr marL="742950" indent="-742950">
              <a:buAutoNum type="arabicPeriod"/>
            </a:pPr>
            <a:r>
              <a:rPr lang="ja-JP" altLang="en-US" sz="3600" dirty="0"/>
              <a:t>拆毁与建造</a:t>
            </a:r>
            <a:r>
              <a:rPr lang="en-US" altLang="ja-JP" sz="3600" dirty="0"/>
              <a:t>: </a:t>
            </a:r>
            <a:r>
              <a:rPr lang="ja-JP" altLang="en-US" sz="3600" dirty="0"/>
              <a:t>耶利米书</a:t>
            </a:r>
            <a:r>
              <a:rPr lang="en-US" altLang="ja-JP" sz="3600" dirty="0"/>
              <a:t>1:10</a:t>
            </a:r>
            <a:r>
              <a:rPr lang="zh-CN" altLang="en-US" sz="3600" dirty="0"/>
              <a:t> “看哪，我今日立你在列邦列国之上，为要施行拔出、拆毁、毁坏、倾覆，又要建立、栽植。”</a:t>
            </a:r>
            <a:endParaRPr lang="en-US" altLang="zh-CN" sz="3600" dirty="0"/>
          </a:p>
          <a:p>
            <a:pPr marL="742950" indent="-742950">
              <a:buAutoNum type="arabicPeriod"/>
            </a:pPr>
            <a:r>
              <a:rPr lang="zh-CN" altLang="en-US" sz="3600" dirty="0"/>
              <a:t>新约中也有“建造”的思想 </a:t>
            </a:r>
            <a:r>
              <a:rPr lang="en-US" altLang="zh-CN" sz="3600" dirty="0"/>
              <a:t>:</a:t>
            </a:r>
            <a:r>
              <a:rPr lang="zh-CN" altLang="en-US" sz="3600" dirty="0"/>
              <a:t> 哥林多前书</a:t>
            </a:r>
            <a:r>
              <a:rPr lang="en-US" altLang="zh-CN" sz="3600" dirty="0"/>
              <a:t>3:9</a:t>
            </a:r>
            <a:r>
              <a:rPr lang="zh-CN" altLang="en-US" sz="3600" dirty="0"/>
              <a:t>： “你们是神所耕种的田地，所建造的房屋。”</a:t>
            </a:r>
            <a:r>
              <a:rPr lang="en-US" altLang="zh-CN" sz="3600" dirty="0"/>
              <a:t> </a:t>
            </a:r>
            <a:endParaRPr lang="en-US" sz="36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6E4B507-8BC6-75AA-3595-E5736B0851EB}"/>
              </a:ext>
            </a:extLst>
          </p:cNvPr>
          <p:cNvSpPr txBox="1"/>
          <p:nvPr/>
        </p:nvSpPr>
        <p:spPr>
          <a:xfrm>
            <a:off x="120713" y="5305325"/>
            <a:ext cx="11950574" cy="132343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ja-JP" altLang="en-US" sz="4000" b="1" dirty="0"/>
              <a:t>敬畏神的智慧</a:t>
            </a:r>
            <a:r>
              <a:rPr lang="ja-JP" altLang="en-US" sz="4000" dirty="0"/>
              <a:t>：</a:t>
            </a:r>
            <a:r>
              <a:rPr lang="zh-CN" altLang="en-US" sz="4000" dirty="0"/>
              <a:t> 我们要忠心地做今天应该做的事，同时承认神掌管时间、阶段和最终结果。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7437981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A3BECA5-34D5-6FE5-3F3B-33CCC93238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F67D185-9CF0-DE59-1838-1DDA8A661A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957" y="765678"/>
            <a:ext cx="5558283" cy="556929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314A9BE-4B0E-8C6D-6A34-FEE80B797A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1" y="765678"/>
            <a:ext cx="5461346" cy="5569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18094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F51FA52-84F4-38A9-D3CF-5BC10B23C9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>
            <a:extLst>
              <a:ext uri="{FF2B5EF4-FFF2-40B4-BE49-F238E27FC236}">
                <a16:creationId xmlns:a16="http://schemas.microsoft.com/office/drawing/2014/main" id="{1BA4216A-A2D2-63C3-9E52-75EAAD75D420}"/>
              </a:ext>
            </a:extLst>
          </p:cNvPr>
          <p:cNvSpPr txBox="1"/>
          <p:nvPr/>
        </p:nvSpPr>
        <p:spPr>
          <a:xfrm>
            <a:off x="393290" y="279481"/>
            <a:ext cx="11562736" cy="120032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zh-CN" altLang="en-US" sz="3600" dirty="0"/>
              <a:t>情感表达（</a:t>
            </a:r>
            <a:r>
              <a:rPr lang="en-US" altLang="zh-CN" sz="3600" dirty="0"/>
              <a:t>4</a:t>
            </a:r>
            <a:r>
              <a:rPr lang="zh-CN" altLang="en-US" sz="3600" dirty="0"/>
              <a:t>上）： 哭有时，笑有时 </a:t>
            </a:r>
            <a:endParaRPr lang="en-US" altLang="zh-CN" sz="3600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zh-CN" altLang="en-US" sz="3600" dirty="0"/>
              <a:t>哀悼与庆典（</a:t>
            </a:r>
            <a:r>
              <a:rPr lang="en-US" altLang="zh-CN" sz="3600" dirty="0"/>
              <a:t>4</a:t>
            </a:r>
            <a:r>
              <a:rPr lang="zh-CN" altLang="en-US" sz="3600" dirty="0"/>
              <a:t>下）： 哀哭有时，跳舞有时 </a:t>
            </a:r>
            <a:endParaRPr lang="en-US" altLang="zh-CN" sz="3600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81E90B3-DF46-20DF-6A41-664A3EC0C46B}"/>
              </a:ext>
            </a:extLst>
          </p:cNvPr>
          <p:cNvSpPr txBox="1"/>
          <p:nvPr/>
        </p:nvSpPr>
        <p:spPr>
          <a:xfrm>
            <a:off x="393290" y="3946016"/>
            <a:ext cx="11562736" cy="1200329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zh-CN" altLang="en-US" sz="3600" dirty="0"/>
              <a:t>修复破裂（</a:t>
            </a:r>
            <a:r>
              <a:rPr lang="en-US" altLang="zh-CN" sz="3600" dirty="0"/>
              <a:t>7</a:t>
            </a:r>
            <a:r>
              <a:rPr lang="zh-CN" altLang="en-US" sz="3600" dirty="0"/>
              <a:t>上）： 撕裂有时，缝补有时 </a:t>
            </a:r>
            <a:endParaRPr lang="en-US" altLang="zh-CN" sz="3600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zh-CN" altLang="en-US" sz="3600" dirty="0"/>
              <a:t>言语时机（</a:t>
            </a:r>
            <a:r>
              <a:rPr lang="en-US" altLang="zh-CN" sz="3600" dirty="0"/>
              <a:t>7</a:t>
            </a:r>
            <a:r>
              <a:rPr lang="zh-CN" altLang="en-US" sz="3600" dirty="0"/>
              <a:t>下）： 静默有时，言语有时 </a:t>
            </a:r>
            <a:endParaRPr lang="en-US" altLang="zh-CN" sz="36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EAC4363-AC65-A266-A4C9-B1FAF4920327}"/>
              </a:ext>
            </a:extLst>
          </p:cNvPr>
          <p:cNvSpPr txBox="1"/>
          <p:nvPr/>
        </p:nvSpPr>
        <p:spPr>
          <a:xfrm>
            <a:off x="383456" y="1501338"/>
            <a:ext cx="11562736" cy="1200329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zh-CN" altLang="en-US" sz="3600" dirty="0"/>
              <a:t>人际与空间（</a:t>
            </a:r>
            <a:r>
              <a:rPr lang="en-US" altLang="zh-CN" sz="3600" dirty="0"/>
              <a:t>5</a:t>
            </a:r>
            <a:r>
              <a:rPr lang="zh-CN" altLang="en-US" sz="3600" dirty="0"/>
              <a:t>上）： 抛掷石头有时，堆聚石头有时</a:t>
            </a:r>
            <a:endParaRPr lang="en-US" altLang="zh-CN" sz="3600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zh-CN" altLang="en-US" sz="3600" dirty="0"/>
              <a:t> 亲密关系（</a:t>
            </a:r>
            <a:r>
              <a:rPr lang="en-US" altLang="zh-CN" sz="3600" dirty="0"/>
              <a:t>5</a:t>
            </a:r>
            <a:r>
              <a:rPr lang="zh-CN" altLang="en-US" sz="3600" dirty="0"/>
              <a:t>下）： 拥抱有时，不拥抱有时 </a:t>
            </a:r>
            <a:endParaRPr lang="en-US" altLang="zh-CN" sz="36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CB9A6FF-6FE1-DF20-CD4E-050D12840599}"/>
              </a:ext>
            </a:extLst>
          </p:cNvPr>
          <p:cNvSpPr txBox="1"/>
          <p:nvPr/>
        </p:nvSpPr>
        <p:spPr>
          <a:xfrm>
            <a:off x="388376" y="2732577"/>
            <a:ext cx="11562736" cy="120032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zh-CN" altLang="en-US" sz="3600" dirty="0"/>
              <a:t>得失取舍（</a:t>
            </a:r>
            <a:r>
              <a:rPr lang="en-US" altLang="zh-CN" sz="3600" dirty="0"/>
              <a:t>6</a:t>
            </a:r>
            <a:r>
              <a:rPr lang="zh-CN" altLang="en-US" sz="3600" dirty="0"/>
              <a:t>上）： 寻找有时，失落有时 </a:t>
            </a:r>
            <a:endParaRPr lang="en-US" altLang="zh-CN" sz="3600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zh-CN" altLang="en-US" sz="3600" dirty="0"/>
              <a:t>物品留存（</a:t>
            </a:r>
            <a:r>
              <a:rPr lang="en-US" altLang="zh-CN" sz="3600" dirty="0"/>
              <a:t>6</a:t>
            </a:r>
            <a:r>
              <a:rPr lang="zh-CN" altLang="en-US" sz="3600" dirty="0"/>
              <a:t>下）： 保守有时，舍弃有时 </a:t>
            </a:r>
            <a:endParaRPr lang="en-US" altLang="zh-CN" sz="36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F560239-F1FE-FE1A-7020-4D7BAFB7DE37}"/>
              </a:ext>
            </a:extLst>
          </p:cNvPr>
          <p:cNvSpPr txBox="1"/>
          <p:nvPr/>
        </p:nvSpPr>
        <p:spPr>
          <a:xfrm>
            <a:off x="393290" y="5149965"/>
            <a:ext cx="11562736" cy="120032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zh-CN" altLang="en-US" sz="3600" dirty="0"/>
              <a:t>态度立场（</a:t>
            </a:r>
            <a:r>
              <a:rPr lang="en-US" altLang="zh-CN" sz="3600" dirty="0"/>
              <a:t>8</a:t>
            </a:r>
            <a:r>
              <a:rPr lang="zh-CN" altLang="en-US" sz="3600" dirty="0"/>
              <a:t>上）： 爱有时，恨有时 </a:t>
            </a:r>
            <a:endParaRPr lang="en-US" altLang="zh-CN" sz="3600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zh-CN" altLang="en-US" sz="3600" dirty="0"/>
              <a:t>社会与政治界限（</a:t>
            </a:r>
            <a:r>
              <a:rPr lang="en-US" altLang="zh-CN" sz="3600" dirty="0"/>
              <a:t>8</a:t>
            </a:r>
            <a:r>
              <a:rPr lang="zh-CN" altLang="en-US" sz="3600" dirty="0"/>
              <a:t>下）： 争战有时，和平有时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5141200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263F08F-CA81-8B41-E2E0-A120780B98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DFC67170-0FCE-53C5-45A8-F1EB1C9371BA}"/>
              </a:ext>
            </a:extLst>
          </p:cNvPr>
          <p:cNvSpPr txBox="1"/>
          <p:nvPr/>
        </p:nvSpPr>
        <p:spPr>
          <a:xfrm>
            <a:off x="0" y="-35243"/>
            <a:ext cx="12192000" cy="615553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lang="zh-CN" altLang="en-US" sz="4000" dirty="0"/>
              <a:t>哭有时，笑有时；哀恸有时，跳舞有时</a:t>
            </a:r>
            <a:endParaRPr sz="4000" b="1" i="0" u="none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Noto Serif SC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E2186F6-BA21-2B93-CCC5-F1A392C1925A}"/>
              </a:ext>
            </a:extLst>
          </p:cNvPr>
          <p:cNvSpPr txBox="1"/>
          <p:nvPr/>
        </p:nvSpPr>
        <p:spPr>
          <a:xfrm>
            <a:off x="0" y="672548"/>
            <a:ext cx="121920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>
              <a:buAutoNum type="arabicPeriod"/>
            </a:pPr>
            <a:r>
              <a:rPr lang="ja-JP" altLang="en-US" sz="3600" dirty="0"/>
              <a:t>诗篇</a:t>
            </a:r>
            <a:r>
              <a:rPr lang="en-US" altLang="ja-JP" sz="3600" dirty="0"/>
              <a:t>30:5 </a:t>
            </a:r>
            <a:r>
              <a:rPr lang="zh-CN" altLang="en-US" sz="3600" dirty="0"/>
              <a:t>“一宿虽然有哭泣，早晨便必欢呼。”</a:t>
            </a:r>
            <a:endParaRPr lang="en-US" altLang="zh-CN" sz="3600" dirty="0"/>
          </a:p>
          <a:p>
            <a:pPr marL="742950" indent="-742950">
              <a:buAutoNum type="arabicPeriod"/>
            </a:pPr>
            <a:r>
              <a:rPr lang="ja-JP" altLang="en-US" sz="3600" dirty="0"/>
              <a:t>诗篇</a:t>
            </a:r>
            <a:r>
              <a:rPr lang="en-US" altLang="ja-JP" sz="3600" dirty="0"/>
              <a:t>126:5–6 </a:t>
            </a:r>
            <a:r>
              <a:rPr lang="ja-JP" altLang="en-US" sz="3600" dirty="0"/>
              <a:t>：</a:t>
            </a:r>
            <a:r>
              <a:rPr lang="zh-CN" altLang="en-US" sz="3600" dirty="0"/>
              <a:t> “流泪撒种的，必欢呼收割。”</a:t>
            </a:r>
            <a:endParaRPr lang="en-US" altLang="zh-CN" sz="3600" dirty="0"/>
          </a:p>
          <a:p>
            <a:pPr marL="742950" indent="-742950">
              <a:buAutoNum type="arabicPeriod"/>
            </a:pPr>
            <a:r>
              <a:rPr lang="ja-JP" altLang="en-US" sz="3600" dirty="0"/>
              <a:t>约翰福音</a:t>
            </a:r>
            <a:r>
              <a:rPr lang="en-US" altLang="ja-JP" sz="3600" dirty="0"/>
              <a:t>16:20:</a:t>
            </a:r>
            <a:r>
              <a:rPr lang="zh-CN" altLang="en-US" sz="3600" dirty="0"/>
              <a:t> “你们将要忧愁，然而你们的忧愁要变为喜乐。”</a:t>
            </a:r>
            <a:endParaRPr lang="en-US" altLang="zh-CN" sz="3600" dirty="0"/>
          </a:p>
          <a:p>
            <a:pPr marL="742950" indent="-742950">
              <a:buAutoNum type="arabicPeriod"/>
            </a:pPr>
            <a:r>
              <a:rPr lang="ja-JP" altLang="en-US" sz="3600" dirty="0"/>
              <a:t>罗马书</a:t>
            </a:r>
            <a:r>
              <a:rPr lang="en-US" altLang="ja-JP" sz="3600" dirty="0"/>
              <a:t>12:15 </a:t>
            </a:r>
            <a:r>
              <a:rPr lang="zh-CN" altLang="en-US" sz="3600" dirty="0"/>
              <a:t>：与喜乐的人要同乐；与哀哭的人要同哭。</a:t>
            </a:r>
            <a:endParaRPr lang="en-US" altLang="zh-CN" sz="3600" dirty="0"/>
          </a:p>
          <a:p>
            <a:pPr marL="742950" indent="-742950">
              <a:buAutoNum type="arabicPeriod"/>
            </a:pPr>
            <a:r>
              <a:rPr lang="ja-JP" altLang="en-US" sz="3600" dirty="0"/>
              <a:t>路加福音</a:t>
            </a:r>
            <a:r>
              <a:rPr lang="en-US" altLang="ja-JP" sz="3600" dirty="0"/>
              <a:t>6:21:</a:t>
            </a:r>
            <a:r>
              <a:rPr lang="zh-CN" altLang="en-US" sz="3600" dirty="0"/>
              <a:t> “你们哀哭的人有福了！因为你们将要喜笑。”</a:t>
            </a:r>
            <a:r>
              <a:rPr lang="en-US" altLang="zh-CN" sz="3600" dirty="0"/>
              <a:t> </a:t>
            </a:r>
            <a:endParaRPr lang="en-US" sz="36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BF27981-B10F-B8D4-6740-1202FEA4B11A}"/>
              </a:ext>
            </a:extLst>
          </p:cNvPr>
          <p:cNvSpPr txBox="1"/>
          <p:nvPr/>
        </p:nvSpPr>
        <p:spPr>
          <a:xfrm>
            <a:off x="0" y="4785054"/>
            <a:ext cx="12192000" cy="2062103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zh-CN" altLang="en-US" sz="3200" dirty="0"/>
              <a:t>人生本来就有悲欢交替的季节。</a:t>
            </a:r>
            <a:r>
              <a:rPr lang="zh-CN" altLang="en-US" sz="3200" b="1" dirty="0"/>
              <a:t> 失去 → 哭泣</a:t>
            </a:r>
            <a:r>
              <a:rPr lang="en-US" altLang="zh-CN" sz="3200" b="1" dirty="0"/>
              <a:t>;</a:t>
            </a:r>
            <a:r>
              <a:rPr lang="zh-CN" altLang="en-US" sz="3200" b="1" dirty="0"/>
              <a:t>得着 → 喜乐</a:t>
            </a:r>
            <a:r>
              <a:rPr lang="en-US" altLang="zh-CN" sz="3200" b="1" dirty="0"/>
              <a:t>;</a:t>
            </a:r>
            <a:r>
              <a:rPr lang="zh-CN" altLang="en-US" sz="3200" b="1" dirty="0"/>
              <a:t>疾病 → 哀恸</a:t>
            </a:r>
            <a:r>
              <a:rPr lang="en-US" altLang="zh-CN" sz="3200" b="1" dirty="0"/>
              <a:t>;</a:t>
            </a:r>
            <a:r>
              <a:rPr lang="zh-CN" altLang="en-US" sz="3200" b="1" dirty="0"/>
              <a:t>康复 → 欢喜</a:t>
            </a:r>
            <a:r>
              <a:rPr lang="en-US" altLang="zh-CN" sz="3200" b="1" dirty="0"/>
              <a:t>;</a:t>
            </a:r>
            <a:r>
              <a:rPr lang="zh-CN" altLang="en-US" sz="3200" b="1" dirty="0"/>
              <a:t>葬礼 → 哭泣</a:t>
            </a:r>
            <a:r>
              <a:rPr lang="en-US" altLang="zh-CN" sz="3200" b="1" dirty="0"/>
              <a:t>;</a:t>
            </a:r>
            <a:r>
              <a:rPr lang="zh-CN" altLang="en-US" sz="3200" b="1" dirty="0"/>
              <a:t>婚礼 → 跳舞</a:t>
            </a:r>
            <a:endParaRPr lang="zh-CN" altLang="en-US" sz="3200" dirty="0"/>
          </a:p>
          <a:p>
            <a:r>
              <a:rPr lang="zh-CN" altLang="en-US" sz="3200" dirty="0"/>
              <a:t>神没有应许人生没有哭泣，但祂应许哭泣不是永恒的终点。 神能够带来笑和跳舞的时候。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2954545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BE1CABC-7272-13F0-C8EC-B41A20F18E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90487B44-0606-D3D5-8D88-EF4FD8DB62D7}"/>
              </a:ext>
            </a:extLst>
          </p:cNvPr>
          <p:cNvSpPr txBox="1"/>
          <p:nvPr/>
        </p:nvSpPr>
        <p:spPr>
          <a:xfrm>
            <a:off x="0" y="-35243"/>
            <a:ext cx="12192000" cy="6155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lang="zh-CN" altLang="en-US" sz="4000" dirty="0"/>
              <a:t>丢石头有时，捡石头有时；怀抱有时，不抱有时</a:t>
            </a:r>
            <a:endParaRPr sz="4000" b="1" i="0" u="none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Noto Serif SC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8A99C56-D561-AC26-261E-9BBCA212F63D}"/>
              </a:ext>
            </a:extLst>
          </p:cNvPr>
          <p:cNvSpPr txBox="1"/>
          <p:nvPr/>
        </p:nvSpPr>
        <p:spPr>
          <a:xfrm>
            <a:off x="0" y="989411"/>
            <a:ext cx="12192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>
              <a:buFontTx/>
              <a:buAutoNum type="arabicPeriod"/>
            </a:pPr>
            <a:r>
              <a:rPr lang="zh-CN" altLang="en-US" sz="3600" dirty="0"/>
              <a:t>“丢石头／堆石头”</a:t>
            </a:r>
            <a:r>
              <a:rPr lang="en-US" altLang="zh-CN" sz="3600" dirty="0"/>
              <a:t>: </a:t>
            </a:r>
            <a:r>
              <a:rPr lang="ja-JP" altLang="en-US" sz="3600" dirty="0"/>
              <a:t>拆毁与建造</a:t>
            </a:r>
            <a:r>
              <a:rPr lang="en-US" altLang="ja-JP" sz="3600" dirty="0"/>
              <a:t>, </a:t>
            </a:r>
            <a:r>
              <a:rPr lang="ja-JP" altLang="en-US" sz="3600" dirty="0"/>
              <a:t>耶利米书</a:t>
            </a:r>
            <a:r>
              <a:rPr lang="en-US" altLang="ja-JP" sz="3600" dirty="0"/>
              <a:t>1:10</a:t>
            </a:r>
            <a:r>
              <a:rPr lang="zh-CN" altLang="en-US" sz="3600" dirty="0"/>
              <a:t> “看哪，我今日立你在列邦列国之上，为要施行拔出、拆毁、毁坏、倾覆，又要建立、栽植。”</a:t>
            </a:r>
            <a:endParaRPr lang="en-US" altLang="zh-CN" sz="3600" dirty="0"/>
          </a:p>
          <a:p>
            <a:pPr marL="742950" indent="-742950">
              <a:buAutoNum type="arabicPeriod"/>
            </a:pPr>
            <a:r>
              <a:rPr lang="ja-JP" altLang="en-US" sz="3600" dirty="0"/>
              <a:t>哥林多前书</a:t>
            </a:r>
            <a:r>
              <a:rPr lang="en-US" altLang="ja-JP" sz="3600" dirty="0"/>
              <a:t>7:5</a:t>
            </a:r>
            <a:r>
              <a:rPr lang="ja-JP" altLang="en-US" sz="3600" dirty="0"/>
              <a:t>：</a:t>
            </a:r>
            <a:r>
              <a:rPr lang="zh-CN" altLang="en-US" sz="3600" dirty="0"/>
              <a:t> “夫妻不可彼此亏负，除非两相情愿，暂时分房</a:t>
            </a:r>
            <a:r>
              <a:rPr lang="en-US" altLang="zh-CN" sz="3600" dirty="0"/>
              <a:t>……”</a:t>
            </a:r>
          </a:p>
          <a:p>
            <a:pPr marL="742950" indent="-742950">
              <a:buAutoNum type="arabicPeriod"/>
            </a:pPr>
            <a:r>
              <a:rPr lang="ja-JP" altLang="en-US" sz="3600" dirty="0"/>
              <a:t>创世记</a:t>
            </a:r>
            <a:r>
              <a:rPr lang="en-US" altLang="ja-JP" sz="3600" dirty="0"/>
              <a:t>13:8–9 </a:t>
            </a:r>
            <a:r>
              <a:rPr lang="zh-CN" altLang="en-US" sz="3600" dirty="0"/>
              <a:t>“你我不可相争</a:t>
            </a:r>
            <a:r>
              <a:rPr lang="en-US" altLang="zh-CN" sz="3600" dirty="0"/>
              <a:t>……</a:t>
            </a:r>
            <a:r>
              <a:rPr lang="zh-CN" altLang="en-US" sz="3600" dirty="0"/>
              <a:t>请你离开我。”</a:t>
            </a:r>
            <a:endParaRPr lang="en-US" altLang="zh-CN" sz="36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63B2D81-2B68-DB7D-9C14-E95EA35DAD01}"/>
              </a:ext>
            </a:extLst>
          </p:cNvPr>
          <p:cNvSpPr txBox="1"/>
          <p:nvPr/>
        </p:nvSpPr>
        <p:spPr>
          <a:xfrm>
            <a:off x="0" y="4785054"/>
            <a:ext cx="12192000" cy="1938992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zh-CN" altLang="en-US" sz="4000" dirty="0"/>
              <a:t>敬畏神的人，要认识人生的季节，并在合宜的时候做合宜的事情。智慧不只是知道</a:t>
            </a:r>
            <a:r>
              <a:rPr lang="zh-CN" altLang="en-US" sz="4000" b="1" dirty="0"/>
              <a:t>做什么</a:t>
            </a:r>
            <a:r>
              <a:rPr lang="zh-CN" altLang="en-US" sz="4000" dirty="0"/>
              <a:t>，还包括知道</a:t>
            </a:r>
            <a:r>
              <a:rPr lang="zh-CN" altLang="en-US" sz="4000" b="1" dirty="0"/>
              <a:t>什么时候做</a:t>
            </a:r>
            <a:r>
              <a:rPr lang="zh-CN" altLang="en-US" sz="4000" dirty="0"/>
              <a:t>。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3789119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BBB8941-F8F6-9041-2FFB-9AA7942C0C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1F92B256-3256-1E5E-A4E8-1B237B7AD327}"/>
              </a:ext>
            </a:extLst>
          </p:cNvPr>
          <p:cNvSpPr txBox="1"/>
          <p:nvPr/>
        </p:nvSpPr>
        <p:spPr>
          <a:xfrm>
            <a:off x="0" y="-35243"/>
            <a:ext cx="12192000" cy="6155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lang="zh-CN" altLang="en-US" sz="4000" dirty="0"/>
              <a:t>寻找有时，失落有时；保存有时，抛弃有时</a:t>
            </a:r>
            <a:endParaRPr sz="4000" b="1" i="0" u="none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Noto Serif SC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4ACCDE0-AA11-8608-BDA2-AF679118C2FD}"/>
              </a:ext>
            </a:extLst>
          </p:cNvPr>
          <p:cNvSpPr txBox="1"/>
          <p:nvPr/>
        </p:nvSpPr>
        <p:spPr>
          <a:xfrm>
            <a:off x="0" y="926034"/>
            <a:ext cx="121920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>
              <a:buFontTx/>
              <a:buAutoNum type="arabicPeriod"/>
            </a:pPr>
            <a:r>
              <a:rPr lang="zh-CN" altLang="en-US" sz="3600" dirty="0"/>
              <a:t>“寻找有时，失落有时”</a:t>
            </a:r>
            <a:r>
              <a:rPr lang="ja-JP" altLang="en-US" sz="3600" dirty="0"/>
              <a:t> 马太福音</a:t>
            </a:r>
            <a:r>
              <a:rPr lang="en-US" altLang="ja-JP" sz="3600" dirty="0"/>
              <a:t>7:7–8</a:t>
            </a:r>
            <a:r>
              <a:rPr lang="zh-CN" altLang="en-US" sz="3600" dirty="0"/>
              <a:t>，“你们祈求，就给你们；寻找，就寻见；叩门，就给你们开门。” </a:t>
            </a:r>
            <a:endParaRPr lang="en-US" altLang="zh-CN" sz="3600" dirty="0"/>
          </a:p>
          <a:p>
            <a:pPr marL="742950" indent="-742950">
              <a:buAutoNum type="arabicPeriod"/>
            </a:pPr>
            <a:r>
              <a:rPr lang="zh-CN" altLang="en-US" sz="3600" dirty="0"/>
              <a:t>腓立比书</a:t>
            </a:r>
            <a:r>
              <a:rPr lang="en-US" altLang="zh-CN" sz="3600" dirty="0"/>
              <a:t>3:7–8——</a:t>
            </a:r>
            <a:r>
              <a:rPr lang="zh-CN" altLang="en-US" sz="3600" dirty="0"/>
              <a:t>为了基督放下原来认为有价值的东西“只是我先前以为与我有益的，我现在因基督都当作有损的。”</a:t>
            </a:r>
            <a:endParaRPr lang="en-US" altLang="zh-CN" sz="3600" dirty="0"/>
          </a:p>
          <a:p>
            <a:pPr marL="742950" indent="-742950">
              <a:buAutoNum type="arabicPeriod"/>
            </a:pPr>
            <a:r>
              <a:rPr lang="zh-CN" altLang="en-US" sz="3600" dirty="0"/>
              <a:t>希伯来书</a:t>
            </a:r>
            <a:r>
              <a:rPr lang="en-US" altLang="zh-CN" sz="3600" dirty="0"/>
              <a:t>12:1——“</a:t>
            </a:r>
            <a:r>
              <a:rPr lang="zh-CN" altLang="en-US" sz="3600" dirty="0"/>
              <a:t>放下各样的重担” “就当放下各样的重担，脱去容易缠累我们的罪。”</a:t>
            </a:r>
            <a:endParaRPr lang="en-US" altLang="zh-CN" sz="36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DE6D957-C7F2-F5A0-5EE1-2612E6F0DD7D}"/>
              </a:ext>
            </a:extLst>
          </p:cNvPr>
          <p:cNvSpPr txBox="1"/>
          <p:nvPr/>
        </p:nvSpPr>
        <p:spPr>
          <a:xfrm>
            <a:off x="0" y="5255831"/>
            <a:ext cx="12192000" cy="132343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zh-CN" altLang="en-US" sz="4000" dirty="0"/>
              <a:t>神所赐的，我们感恩地领受；神所取的，我们学习交托；该保存的忠心保存，该舍弃的勇敢舍弃。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76921068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EB1C5A5-F44B-D7BF-2226-5FF37D16CD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6F7F7A37-E8DB-F8F7-5F03-3AF9D69F5AA1}"/>
              </a:ext>
            </a:extLst>
          </p:cNvPr>
          <p:cNvSpPr txBox="1"/>
          <p:nvPr/>
        </p:nvSpPr>
        <p:spPr>
          <a:xfrm>
            <a:off x="0" y="-35243"/>
            <a:ext cx="12192000" cy="6155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lang="zh-CN" altLang="en-US" sz="4000" dirty="0"/>
              <a:t>撕裂有时，缝补有时；沉默有时，说话有时</a:t>
            </a:r>
            <a:endParaRPr sz="4000" b="1" i="0" u="none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Noto Serif SC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078B6D2-A439-051A-E5E2-1A40700F7FD8}"/>
              </a:ext>
            </a:extLst>
          </p:cNvPr>
          <p:cNvSpPr txBox="1"/>
          <p:nvPr/>
        </p:nvSpPr>
        <p:spPr>
          <a:xfrm>
            <a:off x="0" y="790237"/>
            <a:ext cx="121920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>
              <a:buFontTx/>
              <a:buAutoNum type="arabicPeriod"/>
            </a:pPr>
            <a:r>
              <a:rPr lang="zh-CN" altLang="en-US" sz="3600" dirty="0"/>
              <a:t>“撕裂有时，缝补有时”，</a:t>
            </a:r>
            <a:r>
              <a:rPr lang="ja-JP" altLang="en-US" sz="3600" b="1" dirty="0"/>
              <a:t>约伯记</a:t>
            </a:r>
            <a:r>
              <a:rPr lang="en-US" altLang="ja-JP" sz="3600" b="1" dirty="0"/>
              <a:t>2:12–13</a:t>
            </a:r>
            <a:r>
              <a:rPr lang="ja-JP" altLang="en-US" sz="3600" dirty="0"/>
              <a:t>：</a:t>
            </a:r>
            <a:r>
              <a:rPr lang="zh-CN" altLang="en-US" sz="3600" dirty="0"/>
              <a:t>“就放声大哭，各人撕裂外袍</a:t>
            </a:r>
            <a:r>
              <a:rPr lang="en-US" altLang="zh-CN" sz="3600" dirty="0"/>
              <a:t>……”</a:t>
            </a:r>
            <a:r>
              <a:rPr lang="zh-CN" altLang="en-US" sz="3600" dirty="0"/>
              <a:t> “七天七夜与他同坐在地上，却没有一个人向他说话。” </a:t>
            </a:r>
            <a:endParaRPr lang="en-US" altLang="zh-CN" sz="3600" dirty="0"/>
          </a:p>
          <a:p>
            <a:pPr marL="742950" indent="-742950">
              <a:buAutoNum type="arabicPeriod"/>
            </a:pPr>
            <a:r>
              <a:rPr lang="zh-CN" altLang="en-US" sz="3600" dirty="0"/>
              <a:t>“缝补”</a:t>
            </a:r>
            <a:r>
              <a:rPr lang="en-US" altLang="zh-CN" sz="3600" dirty="0"/>
              <a:t>——</a:t>
            </a:r>
            <a:r>
              <a:rPr lang="zh-CN" altLang="en-US" sz="3600" dirty="0"/>
              <a:t>恢复、修复</a:t>
            </a:r>
            <a:r>
              <a:rPr lang="en-US" altLang="zh-CN" sz="3600" dirty="0"/>
              <a:t>, </a:t>
            </a:r>
            <a:r>
              <a:rPr lang="ja-JP" altLang="en-US" sz="3600" dirty="0"/>
              <a:t>何西阿书</a:t>
            </a:r>
            <a:r>
              <a:rPr lang="en-US" altLang="ja-JP" sz="3600" dirty="0"/>
              <a:t>6:1</a:t>
            </a:r>
            <a:r>
              <a:rPr lang="ja-JP" altLang="en-US" sz="3600" dirty="0"/>
              <a:t>：</a:t>
            </a:r>
            <a:r>
              <a:rPr lang="zh-CN" altLang="en-US" sz="3600" dirty="0"/>
              <a:t>“他撕裂我们，也必医治；他打伤我们，也必缠裹。”</a:t>
            </a:r>
            <a:endParaRPr lang="en-US" altLang="zh-CN" sz="3600" dirty="0"/>
          </a:p>
          <a:p>
            <a:pPr marL="742950" indent="-742950">
              <a:buAutoNum type="arabicPeriod"/>
            </a:pPr>
            <a:r>
              <a:rPr lang="zh-CN" altLang="en-US" sz="3600" dirty="0"/>
              <a:t>“沉默有时，说话有时”</a:t>
            </a:r>
            <a:r>
              <a:rPr lang="en-US" altLang="zh-CN" sz="3600" dirty="0"/>
              <a:t>,</a:t>
            </a:r>
            <a:r>
              <a:rPr lang="ja-JP" altLang="en-US" sz="3600" dirty="0"/>
              <a:t> 箴言</a:t>
            </a:r>
            <a:r>
              <a:rPr lang="en-US" altLang="ja-JP" sz="3600" dirty="0"/>
              <a:t>17:28</a:t>
            </a:r>
            <a:r>
              <a:rPr lang="ja-JP" altLang="en-US" sz="3600" dirty="0"/>
              <a:t>：</a:t>
            </a:r>
            <a:r>
              <a:rPr lang="zh-CN" altLang="en-US" sz="3600" dirty="0"/>
              <a:t>“愚昧人若静默不言，也可算为智慧；闭口不说，也可算为聪明。”</a:t>
            </a:r>
            <a:endParaRPr lang="en-US" altLang="zh-CN" sz="36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68FBDDF-746A-ECFB-1BC6-BBD1CD00729E}"/>
              </a:ext>
            </a:extLst>
          </p:cNvPr>
          <p:cNvSpPr txBox="1"/>
          <p:nvPr/>
        </p:nvSpPr>
        <p:spPr>
          <a:xfrm>
            <a:off x="0" y="4896352"/>
            <a:ext cx="12192000" cy="1938992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zh-CN" altLang="en-US" sz="4000" dirty="0">
                <a:solidFill>
                  <a:srgbClr val="FF0000"/>
                </a:solidFill>
              </a:rPr>
              <a:t>智慧就是认识时候</a:t>
            </a:r>
            <a:r>
              <a:rPr lang="en-US" altLang="zh-CN" sz="4000" dirty="0"/>
              <a:t>:</a:t>
            </a:r>
            <a:r>
              <a:rPr lang="zh-CN" altLang="en-US" sz="4000" dirty="0"/>
              <a:t>有伤口的时候，需要缝补；有破碎的时候，需要恢复；有悲伤的时候，可以沉默；有需要劝勉的时候，就应该说话。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99683254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D55F8A9-C17D-9CDF-BAE5-8C439E5EC1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E923B5AB-44A8-4F75-8ED3-CE91E357DFDB}"/>
              </a:ext>
            </a:extLst>
          </p:cNvPr>
          <p:cNvSpPr txBox="1"/>
          <p:nvPr/>
        </p:nvSpPr>
        <p:spPr>
          <a:xfrm>
            <a:off x="0" y="-35243"/>
            <a:ext cx="12192000" cy="6155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lang="zh-CN" altLang="en-US" sz="4000" dirty="0"/>
              <a:t>喜爱有时，恨恶有时；战争有时，和平有时</a:t>
            </a:r>
            <a:endParaRPr sz="4000" b="1" i="0" u="none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Noto Serif SC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DEF46FA-1486-D210-D3CF-E62247359206}"/>
              </a:ext>
            </a:extLst>
          </p:cNvPr>
          <p:cNvSpPr txBox="1"/>
          <p:nvPr/>
        </p:nvSpPr>
        <p:spPr>
          <a:xfrm>
            <a:off x="0" y="790237"/>
            <a:ext cx="12192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>
              <a:buFontTx/>
              <a:buAutoNum type="arabicPeriod"/>
            </a:pPr>
            <a:r>
              <a:rPr lang="zh-CN" altLang="en-US" sz="3600" dirty="0"/>
              <a:t>“喜爱有时，恨恶有时”，</a:t>
            </a:r>
            <a:r>
              <a:rPr lang="ja-JP" altLang="en-US" sz="3600" dirty="0"/>
              <a:t>箴言</a:t>
            </a:r>
            <a:r>
              <a:rPr lang="en-US" altLang="ja-JP" sz="3600" dirty="0"/>
              <a:t>8:13</a:t>
            </a:r>
            <a:r>
              <a:rPr lang="ja-JP" altLang="en-US" sz="3600" dirty="0"/>
              <a:t>：</a:t>
            </a:r>
            <a:r>
              <a:rPr lang="zh-CN" altLang="en-US" sz="3600" dirty="0"/>
              <a:t>“敬畏耶和华，在乎恨恶邪恶。” </a:t>
            </a:r>
            <a:endParaRPr lang="en-US" altLang="zh-CN" sz="3600" dirty="0"/>
          </a:p>
          <a:p>
            <a:pPr marL="742950" indent="-742950">
              <a:buAutoNum type="arabicPeriod"/>
            </a:pPr>
            <a:r>
              <a:rPr lang="zh-CN" altLang="en-US" sz="3600" dirty="0"/>
              <a:t>“战争有时，和平有时”</a:t>
            </a:r>
            <a:r>
              <a:rPr lang="en-US" altLang="zh-CN" sz="3600" dirty="0"/>
              <a:t>,</a:t>
            </a:r>
            <a:r>
              <a:rPr lang="ja-JP" altLang="en-US" sz="3600" dirty="0"/>
              <a:t> 马太福音</a:t>
            </a:r>
            <a:r>
              <a:rPr lang="en-US" altLang="ja-JP" sz="3600" dirty="0"/>
              <a:t>24:6</a:t>
            </a:r>
            <a:r>
              <a:rPr lang="ja-JP" altLang="en-US" sz="3600" dirty="0"/>
              <a:t>：</a:t>
            </a:r>
            <a:r>
              <a:rPr lang="zh-CN" altLang="en-US" sz="3600" dirty="0"/>
              <a:t>“你们也要听见打仗和打仗的风声</a:t>
            </a:r>
            <a:r>
              <a:rPr lang="en-US" altLang="zh-CN" sz="3600" dirty="0"/>
              <a:t>……</a:t>
            </a:r>
            <a:r>
              <a:rPr lang="zh-CN" altLang="en-US" sz="3600" dirty="0"/>
              <a:t>民要攻打民，国要攻打国。”</a:t>
            </a:r>
            <a:endParaRPr lang="en-US" altLang="zh-CN" sz="3600" dirty="0"/>
          </a:p>
          <a:p>
            <a:pPr marL="742950" indent="-742950">
              <a:buAutoNum type="arabicPeriod"/>
            </a:pPr>
            <a:r>
              <a:rPr lang="zh-CN" altLang="en-US" sz="3600" dirty="0"/>
              <a:t>罗马书</a:t>
            </a:r>
            <a:r>
              <a:rPr lang="en-US" altLang="zh-CN" sz="3600" dirty="0"/>
              <a:t>12:18——</a:t>
            </a:r>
            <a:r>
              <a:rPr lang="zh-CN" altLang="en-US" sz="3600" dirty="0"/>
              <a:t>什么时候都应尽力和平</a:t>
            </a:r>
            <a:r>
              <a:rPr lang="en-US" altLang="zh-CN" sz="3600" dirty="0"/>
              <a:t>, </a:t>
            </a:r>
            <a:r>
              <a:rPr lang="zh-CN" altLang="en-US" sz="3600" dirty="0"/>
              <a:t>“若是能行，总要尽力与众人和睦。”</a:t>
            </a:r>
            <a:endParaRPr lang="en-US" altLang="zh-CN" sz="36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AC38C77-4B06-8915-6520-A35C69A4D0DB}"/>
              </a:ext>
            </a:extLst>
          </p:cNvPr>
          <p:cNvSpPr txBox="1"/>
          <p:nvPr/>
        </p:nvSpPr>
        <p:spPr>
          <a:xfrm>
            <a:off x="0" y="4896352"/>
            <a:ext cx="12192000" cy="132343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zh-CN" altLang="en-US" sz="4000" dirty="0"/>
              <a:t>罪恶也发生在神允许的历史范围内，但</a:t>
            </a:r>
            <a:r>
              <a:rPr lang="zh-CN" altLang="en-US" sz="4000"/>
              <a:t>神并非因</a:t>
            </a:r>
            <a:r>
              <a:rPr lang="zh-CN" altLang="en-US" sz="4000" dirty="0"/>
              <a:t>此成为罪恶的作者。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95478253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DBE2BE8-0FD8-1F01-476C-AB6C096087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>
            <a:extLst>
              <a:ext uri="{FF2B5EF4-FFF2-40B4-BE49-F238E27FC236}">
                <a16:creationId xmlns:a16="http://schemas.microsoft.com/office/drawing/2014/main" id="{9D17C893-9FE1-517F-5128-3B944A91F050}"/>
              </a:ext>
            </a:extLst>
          </p:cNvPr>
          <p:cNvSpPr txBox="1"/>
          <p:nvPr/>
        </p:nvSpPr>
        <p:spPr>
          <a:xfrm>
            <a:off x="324467" y="364081"/>
            <a:ext cx="110439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/>
              <a:t>二、 神学反思与人的局限（</a:t>
            </a:r>
            <a:r>
              <a:rPr lang="en-US" altLang="zh-CN" sz="3200" dirty="0"/>
              <a:t>9–11</a:t>
            </a:r>
            <a:r>
              <a:rPr lang="zh-CN" altLang="en-US" sz="3200" dirty="0"/>
              <a:t>节）</a:t>
            </a:r>
            <a:endParaRPr lang="en-US" altLang="zh-CN" sz="32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222B69B-01B2-1219-2263-95123BDBE4BE}"/>
              </a:ext>
            </a:extLst>
          </p:cNvPr>
          <p:cNvSpPr txBox="1"/>
          <p:nvPr/>
        </p:nvSpPr>
        <p:spPr>
          <a:xfrm>
            <a:off x="324466" y="1344470"/>
            <a:ext cx="110439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/>
              <a:t>主题： 上帝的永恒护理与人类无法参透全局的局限。</a:t>
            </a:r>
            <a:endParaRPr lang="en-US" sz="36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F61D85F-2597-4C95-6D3B-4CFDB74BF909}"/>
              </a:ext>
            </a:extLst>
          </p:cNvPr>
          <p:cNvSpPr txBox="1"/>
          <p:nvPr/>
        </p:nvSpPr>
        <p:spPr>
          <a:xfrm>
            <a:off x="324466" y="2320022"/>
            <a:ext cx="1104398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/>
              <a:t>第</a:t>
            </a:r>
            <a:r>
              <a:rPr lang="en-US" altLang="zh-CN" sz="3600" dirty="0"/>
              <a:t>9</a:t>
            </a:r>
            <a:r>
              <a:rPr lang="zh-CN" altLang="en-US" sz="3600" dirty="0"/>
              <a:t>节 </a:t>
            </a:r>
            <a:r>
              <a:rPr lang="en-US" altLang="zh-CN" sz="3600" dirty="0"/>
              <a:t>— </a:t>
            </a:r>
            <a:r>
              <a:rPr lang="zh-CN" altLang="en-US" sz="3600" dirty="0"/>
              <a:t>反问发问 </a:t>
            </a:r>
            <a:endParaRPr lang="en-US" altLang="zh-CN" sz="3600" dirty="0"/>
          </a:p>
          <a:p>
            <a:r>
              <a:rPr lang="en-US" altLang="zh-CN" sz="3600" dirty="0"/>
              <a:t>"</a:t>
            </a:r>
            <a:r>
              <a:rPr lang="zh-CN" altLang="en-US" sz="3600" dirty="0"/>
              <a:t>这样看来，做事的人在他的劳碌上有何益处呢？</a:t>
            </a:r>
            <a:r>
              <a:rPr lang="en-US" altLang="zh-CN" sz="3600" dirty="0"/>
              <a:t>"</a:t>
            </a:r>
            <a:endParaRPr lang="en-US" sz="3600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3DD81F9-EC80-2DD5-ED54-AA409A9C033B}"/>
              </a:ext>
            </a:extLst>
          </p:cNvPr>
          <p:cNvSpPr txBox="1"/>
          <p:nvPr/>
        </p:nvSpPr>
        <p:spPr>
          <a:xfrm>
            <a:off x="324466" y="5160385"/>
            <a:ext cx="1104398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/>
              <a:t>第</a:t>
            </a:r>
            <a:r>
              <a:rPr lang="en-US" altLang="zh-CN" sz="3600" dirty="0"/>
              <a:t>11</a:t>
            </a:r>
            <a:r>
              <a:rPr lang="zh-CN" altLang="en-US" sz="3600" dirty="0"/>
              <a:t>节 </a:t>
            </a:r>
            <a:r>
              <a:rPr lang="en-US" altLang="zh-CN" sz="3600" dirty="0"/>
              <a:t>— </a:t>
            </a:r>
            <a:r>
              <a:rPr lang="zh-CN" altLang="en-US" sz="3600" dirty="0"/>
              <a:t>核心神学悖论（三重宣告）</a:t>
            </a:r>
            <a:r>
              <a:rPr lang="en-US" altLang="zh-CN" sz="3600" dirty="0"/>
              <a:t>:</a:t>
            </a:r>
            <a:r>
              <a:rPr lang="ja-JP" altLang="en-US" sz="3600" dirty="0"/>
              <a:t>神圣的美意</a:t>
            </a:r>
            <a:r>
              <a:rPr lang="en-US" altLang="ja-JP" sz="3600" dirty="0"/>
              <a:t>,</a:t>
            </a:r>
            <a:r>
              <a:rPr lang="ja-JP" altLang="en-US" sz="3600" dirty="0"/>
              <a:t> 永恒的渴望</a:t>
            </a:r>
            <a:r>
              <a:rPr lang="en-US" altLang="ja-JP" sz="3600" dirty="0"/>
              <a:t>,</a:t>
            </a:r>
            <a:r>
              <a:rPr lang="ja-JP" altLang="en-US" sz="3600" dirty="0"/>
              <a:t> 人类的局限</a:t>
            </a:r>
            <a:endParaRPr lang="en-US" sz="36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1BDDFC3-D72E-6076-EA75-D80FF7D6DE35}"/>
              </a:ext>
            </a:extLst>
          </p:cNvPr>
          <p:cNvSpPr txBox="1"/>
          <p:nvPr/>
        </p:nvSpPr>
        <p:spPr>
          <a:xfrm>
            <a:off x="324465" y="3755186"/>
            <a:ext cx="1104398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/>
              <a:t>第</a:t>
            </a:r>
            <a:r>
              <a:rPr lang="en-US" altLang="zh-CN" sz="3600" dirty="0"/>
              <a:t>10</a:t>
            </a:r>
            <a:r>
              <a:rPr lang="zh-CN" altLang="en-US" sz="3600" dirty="0"/>
              <a:t>节 </a:t>
            </a:r>
            <a:r>
              <a:rPr lang="en-US" altLang="zh-CN" sz="3600" dirty="0"/>
              <a:t>— </a:t>
            </a:r>
            <a:r>
              <a:rPr lang="zh-CN" altLang="en-US" sz="3600" dirty="0"/>
              <a:t>对人类劳碌的观察</a:t>
            </a:r>
            <a:r>
              <a:rPr lang="en-US" altLang="zh-CN" sz="3600" dirty="0"/>
              <a:t>:</a:t>
            </a:r>
            <a:r>
              <a:rPr lang="zh-CN" altLang="en-US" sz="3600" dirty="0"/>
              <a:t>上帝将极重的担子（劳苦）赐给世人，使他们在其中受劳苦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5144251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E8DF4D8-EA7B-EFBC-9153-1A01C26F78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>
            <a:extLst>
              <a:ext uri="{FF2B5EF4-FFF2-40B4-BE49-F238E27FC236}">
                <a16:creationId xmlns:a16="http://schemas.microsoft.com/office/drawing/2014/main" id="{DF86A96E-B65A-2D48-811B-C267F6E371EE}"/>
              </a:ext>
            </a:extLst>
          </p:cNvPr>
          <p:cNvSpPr txBox="1"/>
          <p:nvPr/>
        </p:nvSpPr>
        <p:spPr>
          <a:xfrm>
            <a:off x="0" y="32197"/>
            <a:ext cx="12191999" cy="70788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zh-CN" sz="4000" b="1" baseline="30000" dirty="0"/>
              <a:t>3:10 </a:t>
            </a:r>
            <a:r>
              <a:rPr lang="zh-CN" altLang="en-US" sz="4000" dirty="0"/>
              <a:t>我观看　神给世人的担子，使他们在其中劳苦</a:t>
            </a:r>
            <a:endParaRPr lang="en-US" altLang="zh-CN" sz="4000" dirty="0">
              <a:solidFill>
                <a:srgbClr val="FF0000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DDA3C0A-6C56-B8E4-F039-B324FD61FEE5}"/>
              </a:ext>
            </a:extLst>
          </p:cNvPr>
          <p:cNvSpPr txBox="1"/>
          <p:nvPr/>
        </p:nvSpPr>
        <p:spPr>
          <a:xfrm>
            <a:off x="31687" y="998721"/>
            <a:ext cx="121603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/>
              <a:t>1. 《</a:t>
            </a:r>
            <a:r>
              <a:rPr lang="zh-CN" altLang="en-US" sz="3600" dirty="0"/>
              <a:t>创世记</a:t>
            </a:r>
            <a:r>
              <a:rPr lang="en-US" altLang="zh-CN" sz="3600" dirty="0"/>
              <a:t>》2</a:t>
            </a:r>
            <a:r>
              <a:rPr lang="zh-CN" altLang="en-US" sz="3600" dirty="0"/>
              <a:t>章：劳苦之前，人已经被赋予“工作”</a:t>
            </a:r>
            <a:r>
              <a:rPr lang="ja-JP" altLang="en-US" sz="3600" dirty="0"/>
              <a:t> 创世记 </a:t>
            </a:r>
            <a:r>
              <a:rPr lang="en-US" altLang="ja-JP" sz="3600" dirty="0"/>
              <a:t>2:15</a:t>
            </a:r>
            <a:r>
              <a:rPr lang="ja-JP" altLang="en-US" sz="3600" dirty="0"/>
              <a:t>：</a:t>
            </a:r>
            <a:r>
              <a:rPr lang="zh-CN" altLang="en-US" sz="3600" dirty="0"/>
              <a:t> “耶和华神将那人安置在伊甸园，使他修理看守。”</a:t>
            </a:r>
            <a:endParaRPr lang="en-US" sz="36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F814679-23FD-E801-9F52-B3BC045AAA76}"/>
              </a:ext>
            </a:extLst>
          </p:cNvPr>
          <p:cNvSpPr txBox="1"/>
          <p:nvPr/>
        </p:nvSpPr>
        <p:spPr>
          <a:xfrm>
            <a:off x="31688" y="2359910"/>
            <a:ext cx="1190530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/>
              <a:t>2. 《</a:t>
            </a:r>
            <a:r>
              <a:rPr lang="zh-CN" altLang="en-US" sz="3600" dirty="0"/>
              <a:t>创世记</a:t>
            </a:r>
            <a:r>
              <a:rPr lang="en-US" altLang="zh-CN" sz="3600" dirty="0"/>
              <a:t>》3</a:t>
            </a:r>
            <a:r>
              <a:rPr lang="zh-CN" altLang="en-US" sz="3600" dirty="0"/>
              <a:t>章：犯罪以后，工作变成了“劳苦”</a:t>
            </a:r>
            <a:r>
              <a:rPr lang="ja-JP" altLang="en-US" sz="3600" dirty="0"/>
              <a:t> 创世记 </a:t>
            </a:r>
            <a:r>
              <a:rPr lang="en-US" altLang="ja-JP" sz="3600" dirty="0"/>
              <a:t>3:17</a:t>
            </a:r>
            <a:r>
              <a:rPr lang="ja-JP" altLang="en-US" sz="3600" dirty="0"/>
              <a:t>：</a:t>
            </a:r>
            <a:r>
              <a:rPr lang="zh-CN" altLang="en-US" sz="3600" dirty="0"/>
              <a:t> “地必为你的缘故受咒诅；你必终身劳苦，才能从地里得吃的。”</a:t>
            </a:r>
            <a:endParaRPr lang="en-US" sz="3600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6906743-1B3C-CB8E-CC05-35E7EEA21397}"/>
              </a:ext>
            </a:extLst>
          </p:cNvPr>
          <p:cNvSpPr txBox="1"/>
          <p:nvPr/>
        </p:nvSpPr>
        <p:spPr>
          <a:xfrm>
            <a:off x="1" y="4022081"/>
            <a:ext cx="12192000" cy="286232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zh-CN" altLang="en-US" sz="3600" dirty="0"/>
              <a:t>神给人一个有限的、受限制的生活处境，人必须在其中工作、承担责任、面对困难。 </a:t>
            </a:r>
            <a:endParaRPr lang="en-US" altLang="zh-CN" sz="3600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zh-CN" altLang="en-US" sz="3600" dirty="0"/>
              <a:t>工作是好的，但工作不能成为终极意义；劳苦是现实，但劳苦不是人生的全部；时间是短暂的，但在神的手中，每一个时刻都有它应有的价值。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68172860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58DE56E-2ADA-4EBB-BECA-26F6347CD6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>
            <a:extLst>
              <a:ext uri="{FF2B5EF4-FFF2-40B4-BE49-F238E27FC236}">
                <a16:creationId xmlns:a16="http://schemas.microsoft.com/office/drawing/2014/main" id="{A6669CB6-E392-8F72-842D-363B89206DA8}"/>
              </a:ext>
            </a:extLst>
          </p:cNvPr>
          <p:cNvSpPr txBox="1"/>
          <p:nvPr/>
        </p:nvSpPr>
        <p:spPr>
          <a:xfrm>
            <a:off x="0" y="32197"/>
            <a:ext cx="12191999" cy="1200329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zh-CN" sz="4000" b="1" baseline="30000" dirty="0"/>
              <a:t>3:</a:t>
            </a:r>
            <a:r>
              <a:rPr lang="zh-CN" altLang="en-US" b="1" baseline="30000" dirty="0"/>
              <a:t> </a:t>
            </a:r>
            <a:r>
              <a:rPr lang="en-US" altLang="zh-CN" sz="3600" b="1" baseline="30000" dirty="0"/>
              <a:t>11 </a:t>
            </a:r>
            <a:r>
              <a:rPr lang="zh-CN" altLang="en-US" sz="3600" dirty="0"/>
              <a:t>　神造万物，各按其时成为美好，又将永恒安放在世人心里；然而　神从始至终的作为，人不能测透。</a:t>
            </a:r>
            <a:endParaRPr lang="en-US" altLang="zh-CN" sz="3600" dirty="0">
              <a:solidFill>
                <a:srgbClr val="FF0000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BFEE86B-CA8D-323D-157E-DCCCB0BEAAA4}"/>
              </a:ext>
            </a:extLst>
          </p:cNvPr>
          <p:cNvSpPr txBox="1"/>
          <p:nvPr/>
        </p:nvSpPr>
        <p:spPr>
          <a:xfrm>
            <a:off x="13581" y="1300664"/>
            <a:ext cx="12160311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1. </a:t>
            </a:r>
            <a:r>
              <a:rPr lang="zh-CN" altLang="en-US" sz="3600" dirty="0"/>
              <a:t>神按祂的时间成就美好 。</a:t>
            </a:r>
            <a:endParaRPr lang="en-US" altLang="zh-CN" sz="3600" dirty="0"/>
          </a:p>
          <a:p>
            <a:r>
              <a:rPr lang="en-US" sz="3600" dirty="0"/>
              <a:t>2. </a:t>
            </a:r>
            <a:r>
              <a:rPr lang="ja-JP" altLang="en-US" sz="3600" dirty="0"/>
              <a:t>人里面有一种超越今生的渴望</a:t>
            </a:r>
            <a:r>
              <a:rPr lang="en-US" altLang="ja-JP" sz="3600" dirty="0"/>
              <a:t>:</a:t>
            </a:r>
            <a:r>
              <a:rPr lang="zh-CN" altLang="en-US" sz="3600" dirty="0"/>
              <a:t> </a:t>
            </a:r>
            <a:r>
              <a:rPr lang="ja-JP" altLang="en-US" sz="3600" dirty="0"/>
              <a:t>诗篇 </a:t>
            </a:r>
            <a:r>
              <a:rPr lang="en-US" altLang="ja-JP" sz="3600" dirty="0"/>
              <a:t>73:25</a:t>
            </a:r>
            <a:r>
              <a:rPr lang="zh-CN" altLang="en-US" sz="3600" dirty="0"/>
              <a:t> “除你以外，在天上我有谁呢？除你以外，在地上我也没有所爱慕的。”</a:t>
            </a:r>
            <a:endParaRPr lang="en-US" altLang="zh-CN" sz="3600" dirty="0"/>
          </a:p>
          <a:p>
            <a:r>
              <a:rPr lang="en-US" sz="3600" dirty="0"/>
              <a:t>3. </a:t>
            </a:r>
            <a:r>
              <a:rPr lang="zh-CN" altLang="en-US" sz="3600" dirty="0"/>
              <a:t>神给了我们对永恒的意识，却没有给我们完全理解神整个计划的能力。</a:t>
            </a:r>
            <a:r>
              <a:rPr lang="ja-JP" altLang="en-US" sz="3600" dirty="0"/>
              <a:t> 以赛亚书 </a:t>
            </a:r>
            <a:r>
              <a:rPr lang="en-US" altLang="ja-JP" sz="3600" dirty="0"/>
              <a:t>55:8–9</a:t>
            </a:r>
            <a:r>
              <a:rPr lang="zh-CN" altLang="en-US" sz="3600" dirty="0"/>
              <a:t> “我的意念非同你们的意念</a:t>
            </a:r>
            <a:r>
              <a:rPr lang="en-US" altLang="zh-CN" sz="3600" dirty="0"/>
              <a:t>……</a:t>
            </a:r>
            <a:r>
              <a:rPr lang="zh-CN" altLang="en-US" sz="3600" dirty="0"/>
              <a:t>我的道路高过你们的道路。”</a:t>
            </a:r>
            <a:r>
              <a:rPr lang="ja-JP" altLang="en-US" sz="3600" dirty="0"/>
              <a:t> 约伯记 </a:t>
            </a:r>
            <a:r>
              <a:rPr lang="en-US" altLang="ja-JP" sz="3600" dirty="0"/>
              <a:t>38:4</a:t>
            </a:r>
            <a:r>
              <a:rPr lang="zh-CN" altLang="en-US" sz="3600" dirty="0"/>
              <a:t> 我立大地根基的时候，你在哪里呢？</a:t>
            </a:r>
            <a:endParaRPr lang="en-US" sz="3600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F1614CA-96F3-30E4-796C-91C625CBCD86}"/>
              </a:ext>
            </a:extLst>
          </p:cNvPr>
          <p:cNvSpPr txBox="1"/>
          <p:nvPr/>
        </p:nvSpPr>
        <p:spPr>
          <a:xfrm>
            <a:off x="1" y="5262398"/>
            <a:ext cx="12192000" cy="175432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zh-CN" altLang="en-US" sz="3600" dirty="0"/>
              <a:t>神看见永恒的全局，人只能经历暂时的一刻；因此，人虽然不能测透神的作为，却可以凭着信心，在神所赐的时间里，用智慧</a:t>
            </a:r>
            <a:r>
              <a:rPr lang="zh-CN" altLang="en-US" sz="3600" dirty="0">
                <a:solidFill>
                  <a:srgbClr val="FF0000"/>
                </a:solidFill>
              </a:rPr>
              <a:t>忠心地</a:t>
            </a:r>
            <a:r>
              <a:rPr lang="zh-CN" altLang="en-US" sz="3600" dirty="0"/>
              <a:t>生活。</a:t>
            </a:r>
            <a:r>
              <a:rPr lang="en-US" altLang="zh-CN" sz="3600" dirty="0"/>
              <a:t>(faithfully following God all in all)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62192152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665DF9F-6D71-FBB9-84A8-3238A526C6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>
            <a:extLst>
              <a:ext uri="{FF2B5EF4-FFF2-40B4-BE49-F238E27FC236}">
                <a16:creationId xmlns:a16="http://schemas.microsoft.com/office/drawing/2014/main" id="{54B695F8-E0B1-008B-BD4D-F63B36CA777E}"/>
              </a:ext>
            </a:extLst>
          </p:cNvPr>
          <p:cNvSpPr txBox="1"/>
          <p:nvPr/>
        </p:nvSpPr>
        <p:spPr>
          <a:xfrm>
            <a:off x="-1" y="364081"/>
            <a:ext cx="11968682" cy="584775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dirty="0">
                <a:solidFill>
                  <a:srgbClr val="FF0000"/>
                </a:solidFill>
              </a:rPr>
              <a:t>再思 </a:t>
            </a:r>
            <a:r>
              <a:rPr lang="en-US" sz="3200" dirty="0" err="1">
                <a:solidFill>
                  <a:srgbClr val="FF0000"/>
                </a:solidFill>
              </a:rPr>
              <a:t>hebel</a:t>
            </a:r>
            <a:r>
              <a:rPr lang="zh-CN" altLang="en-US" sz="3200" dirty="0">
                <a:solidFill>
                  <a:srgbClr val="FF0000"/>
                </a:solidFill>
              </a:rPr>
              <a:t>：虚空</a:t>
            </a:r>
            <a:endParaRPr lang="en-US" altLang="zh-CN" sz="3200" dirty="0">
              <a:solidFill>
                <a:srgbClr val="FF0000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AF1B064-E7D0-A9F3-69F2-DE0508CB9CCC}"/>
              </a:ext>
            </a:extLst>
          </p:cNvPr>
          <p:cNvSpPr txBox="1"/>
          <p:nvPr/>
        </p:nvSpPr>
        <p:spPr>
          <a:xfrm>
            <a:off x="1115961" y="1550947"/>
            <a:ext cx="741967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/>
              <a:t>Vapor: </a:t>
            </a:r>
            <a:r>
              <a:rPr lang="en-US" sz="3600" dirty="0"/>
              <a:t>breath</a:t>
            </a:r>
            <a:r>
              <a:rPr lang="zh-CN" altLang="en-US" sz="3600" dirty="0"/>
              <a:t>，</a:t>
            </a:r>
            <a:r>
              <a:rPr lang="en-US" altLang="zh-CN" sz="3600" dirty="0"/>
              <a:t>mist</a:t>
            </a:r>
            <a:r>
              <a:rPr lang="zh-CN" altLang="en-US" sz="3600" dirty="0"/>
              <a:t>，</a:t>
            </a:r>
            <a:r>
              <a:rPr lang="zh-CN" altLang="en-US" sz="3600" dirty="0">
                <a:solidFill>
                  <a:srgbClr val="FF0000"/>
                </a:solidFill>
              </a:rPr>
              <a:t>暂时的</a:t>
            </a:r>
            <a:r>
              <a:rPr lang="zh-CN" altLang="en-US" sz="3600" dirty="0"/>
              <a:t>，</a:t>
            </a:r>
            <a:r>
              <a:rPr lang="en-US" sz="3600" dirty="0"/>
              <a:t>difficult </a:t>
            </a:r>
            <a:r>
              <a:rPr lang="en-US" altLang="zh-CN" sz="3600" dirty="0"/>
              <a:t> to grasp</a:t>
            </a:r>
            <a:r>
              <a:rPr lang="zh-CN" altLang="en-US" sz="3600" dirty="0"/>
              <a:t> </a:t>
            </a:r>
            <a:endParaRPr lang="en-US" sz="36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7E9A6B9-DCD8-ADFC-A38B-83373F000914}"/>
              </a:ext>
            </a:extLst>
          </p:cNvPr>
          <p:cNvSpPr txBox="1"/>
          <p:nvPr/>
        </p:nvSpPr>
        <p:spPr>
          <a:xfrm>
            <a:off x="1056965" y="3179998"/>
            <a:ext cx="91980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/>
              <a:t>Vanity: 1</a:t>
            </a:r>
            <a:r>
              <a:rPr lang="zh-CN" altLang="en-US" sz="3600" dirty="0"/>
              <a:t>）</a:t>
            </a:r>
            <a:r>
              <a:rPr lang="en-US" sz="3600" dirty="0"/>
              <a:t>pride or caring too much about appearance </a:t>
            </a:r>
            <a:r>
              <a:rPr lang="en-US" altLang="zh-CN" sz="3600" dirty="0"/>
              <a:t>2</a:t>
            </a:r>
            <a:r>
              <a:rPr lang="zh-CN" altLang="en-US" sz="3600" dirty="0"/>
              <a:t>：</a:t>
            </a:r>
            <a:r>
              <a:rPr lang="en-US" sz="3600" dirty="0"/>
              <a:t>futility</a:t>
            </a:r>
            <a:r>
              <a:rPr lang="zh-CN" altLang="en-US" sz="3600" dirty="0"/>
              <a:t>， </a:t>
            </a:r>
            <a:r>
              <a:rPr lang="en-US" altLang="zh-CN" sz="3600" dirty="0"/>
              <a:t>meaningless, </a:t>
            </a:r>
            <a:r>
              <a:rPr lang="en-US" sz="3600" b="1" dirty="0"/>
              <a:t>empty, </a:t>
            </a:r>
            <a:endParaRPr lang="en-US" sz="3600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F0C8D29-A4E4-0E44-130B-D03222EC04D3}"/>
              </a:ext>
            </a:extLst>
          </p:cNvPr>
          <p:cNvSpPr txBox="1"/>
          <p:nvPr/>
        </p:nvSpPr>
        <p:spPr>
          <a:xfrm>
            <a:off x="1056965" y="4901384"/>
            <a:ext cx="1002521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Not: </a:t>
            </a:r>
            <a:r>
              <a:rPr lang="en-US" altLang="zh-CN" sz="3600" dirty="0"/>
              <a:t>No real Value</a:t>
            </a:r>
            <a:r>
              <a:rPr lang="zh-CN" altLang="en-US" sz="3600" dirty="0"/>
              <a:t>；而是地上的</a:t>
            </a:r>
            <a:r>
              <a:rPr lang="zh-CN" altLang="en-US" sz="3600" dirty="0">
                <a:solidFill>
                  <a:srgbClr val="FF0000"/>
                </a:solidFill>
              </a:rPr>
              <a:t>没有天上的永恒</a:t>
            </a:r>
            <a:r>
              <a:rPr lang="zh-CN" altLang="en-US" sz="3600" dirty="0"/>
              <a:t>意义</a:t>
            </a:r>
            <a:r>
              <a:rPr lang="en-US" altLang="zh-CN" sz="3600"/>
              <a:t>, no </a:t>
            </a:r>
            <a:r>
              <a:rPr lang="en-US" sz="3600"/>
              <a:t>lasting </a:t>
            </a:r>
            <a:r>
              <a:rPr lang="en-US" sz="3600" dirty="0"/>
              <a:t>significance</a:t>
            </a:r>
          </a:p>
        </p:txBody>
      </p:sp>
    </p:spTree>
    <p:extLst>
      <p:ext uri="{BB962C8B-B14F-4D97-AF65-F5344CB8AC3E}">
        <p14:creationId xmlns:p14="http://schemas.microsoft.com/office/powerpoint/2010/main" val="149809843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74E901C-C56B-B96E-497E-DF9B66FDA7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>
            <a:extLst>
              <a:ext uri="{FF2B5EF4-FFF2-40B4-BE49-F238E27FC236}">
                <a16:creationId xmlns:a16="http://schemas.microsoft.com/office/drawing/2014/main" id="{944B3C23-66A3-F082-564E-34E179F49AF6}"/>
              </a:ext>
            </a:extLst>
          </p:cNvPr>
          <p:cNvSpPr txBox="1"/>
          <p:nvPr/>
        </p:nvSpPr>
        <p:spPr>
          <a:xfrm>
            <a:off x="0" y="32197"/>
            <a:ext cx="12191999" cy="107721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zh-CN" sz="3200" dirty="0"/>
              <a:t>3:1</a:t>
            </a:r>
            <a:r>
              <a:rPr lang="zh-CN" altLang="en-US" sz="3200" dirty="0"/>
              <a:t>凡事都有定期，天下每一事务都有定时。</a:t>
            </a:r>
            <a:endParaRPr lang="en-US" altLang="zh-CN" sz="3200" dirty="0"/>
          </a:p>
          <a:p>
            <a:r>
              <a:rPr lang="en-US" altLang="zh-CN" sz="3200" dirty="0"/>
              <a:t>3:11 </a:t>
            </a:r>
            <a:r>
              <a:rPr lang="zh-CN" altLang="en-US" sz="3200" dirty="0"/>
              <a:t>神造万物，各按其时成为美好。</a:t>
            </a:r>
            <a:endParaRPr lang="en-US" altLang="zh-CN" sz="3200" dirty="0">
              <a:solidFill>
                <a:srgbClr val="FF0000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2973FF4-7172-0938-FCD7-A7500DDF52F8}"/>
              </a:ext>
            </a:extLst>
          </p:cNvPr>
          <p:cNvSpPr txBox="1"/>
          <p:nvPr/>
        </p:nvSpPr>
        <p:spPr>
          <a:xfrm>
            <a:off x="488887" y="1369884"/>
            <a:ext cx="114164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/>
              <a:t>Ephesians 5:15–16 </a:t>
            </a:r>
            <a:r>
              <a:rPr lang="zh-CN" altLang="en-US" sz="3600" dirty="0"/>
              <a:t>“你们要谨慎行事，不要像愚昧人，当像智慧人；要爱惜光阴，因为现今的世代邪恶。”</a:t>
            </a:r>
            <a:endParaRPr lang="en-US" sz="36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49E38F6-BF8B-934B-65BC-C2CFF41FB0D1}"/>
              </a:ext>
            </a:extLst>
          </p:cNvPr>
          <p:cNvSpPr txBox="1"/>
          <p:nvPr/>
        </p:nvSpPr>
        <p:spPr>
          <a:xfrm>
            <a:off x="520574" y="2550023"/>
            <a:ext cx="1141641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/>
              <a:t>Psalm 90:12:</a:t>
            </a:r>
            <a:r>
              <a:rPr lang="zh-CN" altLang="en-US" sz="3600" dirty="0"/>
              <a:t> “求你指教我们怎样数算自己的日子，好叫我们得着智慧的心。”</a:t>
            </a:r>
            <a:endParaRPr lang="en-US" sz="3600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79B11F3-C184-94BB-2004-489713B0210C}"/>
              </a:ext>
            </a:extLst>
          </p:cNvPr>
          <p:cNvSpPr txBox="1"/>
          <p:nvPr/>
        </p:nvSpPr>
        <p:spPr>
          <a:xfrm>
            <a:off x="1" y="3949655"/>
            <a:ext cx="12192000" cy="286232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zh-CN" altLang="en-US" sz="3600" dirty="0"/>
              <a:t>今生的一切都是暂时的，从永恒的角度看，它们不能成为我们最终的意义和满足；但在神所赐的每一个时刻中，神所安排的人、事、机会和工作都有真实的价值。因此，人生重要的问题不是追求把暂时的事变成永恒，而是用神所赐的智慧，在合宜的时间做合宜的事，忠心地活在神的旨意中。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36791476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DBE2BE8-0FD8-1F01-476C-AB6C096087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>
            <a:extLst>
              <a:ext uri="{FF2B5EF4-FFF2-40B4-BE49-F238E27FC236}">
                <a16:creationId xmlns:a16="http://schemas.microsoft.com/office/drawing/2014/main" id="{9D17C893-9FE1-517F-5128-3B944A91F050}"/>
              </a:ext>
            </a:extLst>
          </p:cNvPr>
          <p:cNvSpPr txBox="1"/>
          <p:nvPr/>
        </p:nvSpPr>
        <p:spPr>
          <a:xfrm>
            <a:off x="324467" y="364081"/>
            <a:ext cx="110439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/>
              <a:t>三、 实践回应：将生活视为恩赐（</a:t>
            </a:r>
            <a:r>
              <a:rPr lang="en-US" altLang="zh-CN" sz="3200" dirty="0"/>
              <a:t>12–13</a:t>
            </a:r>
            <a:r>
              <a:rPr lang="zh-CN" altLang="en-US" sz="3200" dirty="0"/>
              <a:t>节）</a:t>
            </a:r>
            <a:endParaRPr lang="en-US" altLang="zh-CN" sz="32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222B69B-01B2-1219-2263-95123BDBE4BE}"/>
              </a:ext>
            </a:extLst>
          </p:cNvPr>
          <p:cNvSpPr txBox="1"/>
          <p:nvPr/>
        </p:nvSpPr>
        <p:spPr>
          <a:xfrm>
            <a:off x="324466" y="1344470"/>
            <a:ext cx="1104398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/>
              <a:t>主题：从“试图掌控时间”的焦虑，转变为“接受当下恩典”的感恩。</a:t>
            </a:r>
            <a:endParaRPr lang="en-US" sz="36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F61D85F-2597-4C95-6D3B-4CFDB74BF909}"/>
              </a:ext>
            </a:extLst>
          </p:cNvPr>
          <p:cNvSpPr txBox="1"/>
          <p:nvPr/>
        </p:nvSpPr>
        <p:spPr>
          <a:xfrm>
            <a:off x="324466" y="2609726"/>
            <a:ext cx="1104398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/>
              <a:t>第</a:t>
            </a:r>
            <a:r>
              <a:rPr lang="en-US" altLang="zh-CN" sz="3600" b="1" dirty="0"/>
              <a:t>12</a:t>
            </a:r>
            <a:r>
              <a:rPr lang="zh-CN" altLang="en-US" sz="3600" b="1" dirty="0"/>
              <a:t>节 </a:t>
            </a:r>
            <a:r>
              <a:rPr lang="en-US" altLang="zh-CN" sz="3600" b="1" dirty="0"/>
              <a:t>— </a:t>
            </a:r>
            <a:r>
              <a:rPr lang="zh-CN" altLang="en-US" sz="3600" b="1" dirty="0"/>
              <a:t>最佳的人生选择：</a:t>
            </a:r>
            <a:r>
              <a:rPr lang="zh-CN" altLang="en-US" sz="3600" dirty="0"/>
              <a:t>认识到靠人自己无法掌控全局后，</a:t>
            </a:r>
            <a:r>
              <a:rPr lang="zh-CN" altLang="en-US" sz="3600" dirty="0">
                <a:solidFill>
                  <a:srgbClr val="FF0000"/>
                </a:solidFill>
              </a:rPr>
              <a:t>人莫强如终身喜乐、行善</a:t>
            </a:r>
            <a:r>
              <a:rPr lang="zh-CN" altLang="en-US" sz="3600" dirty="0"/>
              <a:t>。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3DD81F9-EC80-2DD5-ED54-AA409A9C033B}"/>
              </a:ext>
            </a:extLst>
          </p:cNvPr>
          <p:cNvSpPr txBox="1"/>
          <p:nvPr/>
        </p:nvSpPr>
        <p:spPr>
          <a:xfrm>
            <a:off x="324466" y="4266882"/>
            <a:ext cx="1104398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/>
              <a:t>第</a:t>
            </a:r>
            <a:r>
              <a:rPr lang="en-US" altLang="zh-CN" sz="3600" b="1" dirty="0"/>
              <a:t>13</a:t>
            </a:r>
            <a:r>
              <a:rPr lang="zh-CN" altLang="en-US" sz="3600" b="1" dirty="0"/>
              <a:t>节 </a:t>
            </a:r>
            <a:r>
              <a:rPr lang="en-US" altLang="zh-CN" sz="3600" b="1" dirty="0"/>
              <a:t>— </a:t>
            </a:r>
            <a:r>
              <a:rPr lang="zh-CN" altLang="en-US" sz="3600" b="1" dirty="0"/>
              <a:t>日常生活是神的恩赐（</a:t>
            </a:r>
            <a:r>
              <a:rPr lang="en-US" altLang="zh-CN" sz="3600" b="1" i="1" dirty="0" err="1"/>
              <a:t>Mattat</a:t>
            </a:r>
            <a:r>
              <a:rPr lang="en-US" altLang="zh-CN" sz="3600" b="1" i="1" dirty="0"/>
              <a:t> Elohim</a:t>
            </a:r>
            <a:r>
              <a:rPr lang="zh-CN" altLang="en-US" sz="3600" b="1" dirty="0"/>
              <a:t>）：</a:t>
            </a:r>
            <a:endParaRPr lang="zh-CN" altLang="en-US" sz="3600" dirty="0"/>
          </a:p>
          <a:p>
            <a:r>
              <a:rPr lang="zh-CN" altLang="en-US" sz="3600" dirty="0"/>
              <a:t>每个人能吃喝、在一切劳碌中享福，这不是人理所应当赚取的力量，</a:t>
            </a:r>
            <a:r>
              <a:rPr lang="zh-CN" altLang="en-US" sz="3600" dirty="0">
                <a:solidFill>
                  <a:srgbClr val="FF0000"/>
                </a:solidFill>
              </a:rPr>
              <a:t>乃是上帝的恩赐</a:t>
            </a:r>
            <a:r>
              <a:rPr lang="zh-CN" altLang="en-US" sz="3600" dirty="0"/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114943479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244B7FA-5438-1C3D-5215-C8FA1A288B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>
            <a:extLst>
              <a:ext uri="{FF2B5EF4-FFF2-40B4-BE49-F238E27FC236}">
                <a16:creationId xmlns:a16="http://schemas.microsoft.com/office/drawing/2014/main" id="{B578AD41-CEE2-F08B-96DC-DA8A0184111A}"/>
              </a:ext>
            </a:extLst>
          </p:cNvPr>
          <p:cNvSpPr txBox="1"/>
          <p:nvPr/>
        </p:nvSpPr>
        <p:spPr>
          <a:xfrm>
            <a:off x="99589" y="158465"/>
            <a:ext cx="1199584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3600" dirty="0"/>
              <a:t>传道书 </a:t>
            </a:r>
            <a:r>
              <a:rPr lang="en-US" altLang="ja-JP" sz="3600" dirty="0"/>
              <a:t>2:24–25</a:t>
            </a:r>
            <a:r>
              <a:rPr lang="zh-CN" altLang="en-US" dirty="0"/>
              <a:t> </a:t>
            </a:r>
            <a:r>
              <a:rPr lang="zh-CN" altLang="en-US" sz="3600" dirty="0"/>
              <a:t>难道一个人有吃有喝，且在劳碌中享福，不是福气吗？我看这也是出于　神的手。 </a:t>
            </a:r>
            <a:r>
              <a:rPr lang="en-US" altLang="zh-CN" sz="3600" b="1" baseline="30000" dirty="0"/>
              <a:t>25 </a:t>
            </a:r>
            <a:r>
              <a:rPr lang="zh-CN" altLang="en-US" sz="3600" dirty="0"/>
              <a:t>论到吃用、享福，谁能胜过我呢？</a:t>
            </a:r>
            <a:endParaRPr lang="en-US" sz="3600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4E5358C-2C55-07E0-BCB6-8E153F053D02}"/>
              </a:ext>
            </a:extLst>
          </p:cNvPr>
          <p:cNvSpPr txBox="1"/>
          <p:nvPr/>
        </p:nvSpPr>
        <p:spPr>
          <a:xfrm>
            <a:off x="1" y="2082888"/>
            <a:ext cx="1209543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3600" dirty="0"/>
              <a:t>传道书 </a:t>
            </a:r>
            <a:r>
              <a:rPr lang="en-US" altLang="ja-JP" sz="3600" dirty="0"/>
              <a:t>5:18–19 </a:t>
            </a:r>
            <a:r>
              <a:rPr lang="en-US" altLang="zh-CN" sz="3600" b="1" baseline="30000" dirty="0"/>
              <a:t>18 </a:t>
            </a:r>
            <a:r>
              <a:rPr lang="zh-CN" altLang="en-US" sz="3600" dirty="0"/>
              <a:t>看哪，我所见为善为美的，就是人在　神赐他一生的日子吃喝，享受日光之下劳碌得来的好处，因为这是他应得的报偿。 </a:t>
            </a:r>
            <a:r>
              <a:rPr lang="en-US" altLang="zh-CN" sz="3600" b="1" baseline="30000" dirty="0"/>
              <a:t>19 </a:t>
            </a:r>
            <a:r>
              <a:rPr lang="zh-CN" altLang="en-US" sz="3600" dirty="0"/>
              <a:t>而且，一个人蒙　神赏赐财富与资产，又使他能享用，能获取自己当有的报偿，在他的劳碌中喜乐，这是　神的赏赐。</a:t>
            </a:r>
            <a:endParaRPr lang="en-US" altLang="zh-CN" sz="3600" dirty="0"/>
          </a:p>
          <a:p>
            <a:r>
              <a:rPr lang="ja-JP" altLang="en-US" sz="3600" b="1" dirty="0"/>
              <a:t>箴言</a:t>
            </a:r>
            <a:r>
              <a:rPr lang="en-US" sz="3600" b="1" dirty="0"/>
              <a:t> 17:22</a:t>
            </a:r>
            <a:r>
              <a:rPr lang="en-US" sz="3600" dirty="0"/>
              <a:t>:</a:t>
            </a:r>
            <a:r>
              <a:rPr lang="zh-CN" altLang="en-US" sz="3600" dirty="0"/>
              <a:t> “喜乐的心，乃是良药；忧伤的灵，使骨枯干。”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107F97D-7EB3-7AB6-48E7-9CF57958F40B}"/>
              </a:ext>
            </a:extLst>
          </p:cNvPr>
          <p:cNvSpPr txBox="1"/>
          <p:nvPr/>
        </p:nvSpPr>
        <p:spPr>
          <a:xfrm>
            <a:off x="99589" y="5558833"/>
            <a:ext cx="11995841" cy="1323439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r>
              <a:rPr lang="zh-CN" altLang="en-US" sz="4000" dirty="0"/>
              <a:t>人生短暂，所以要及时行善；神赐给我们劳碌的机会，也赐给我们享受劳碌成果的恩典。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99198436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BE2BE8-0FD8-1F01-476C-AB6C096087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>
            <a:extLst>
              <a:ext uri="{FF2B5EF4-FFF2-40B4-BE49-F238E27FC236}">
                <a16:creationId xmlns:a16="http://schemas.microsoft.com/office/drawing/2014/main" id="{9D17C893-9FE1-517F-5128-3B944A91F050}"/>
              </a:ext>
            </a:extLst>
          </p:cNvPr>
          <p:cNvSpPr txBox="1"/>
          <p:nvPr/>
        </p:nvSpPr>
        <p:spPr>
          <a:xfrm>
            <a:off x="324467" y="364081"/>
            <a:ext cx="110439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/>
              <a:t>四、 终极目的：在上帝面前存敬畏的心（</a:t>
            </a:r>
            <a:r>
              <a:rPr lang="en-US" altLang="zh-CN" sz="3200" dirty="0"/>
              <a:t>14–15</a:t>
            </a:r>
            <a:r>
              <a:rPr lang="zh-CN" altLang="en-US" sz="3200" dirty="0"/>
              <a:t>节）</a:t>
            </a:r>
            <a:endParaRPr lang="en-US" altLang="zh-CN" sz="32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222B69B-01B2-1219-2263-95123BDBE4BE}"/>
              </a:ext>
            </a:extLst>
          </p:cNvPr>
          <p:cNvSpPr txBox="1"/>
          <p:nvPr/>
        </p:nvSpPr>
        <p:spPr>
          <a:xfrm>
            <a:off x="324466" y="1344470"/>
            <a:ext cx="110439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/>
              <a:t>主题：上帝主权的永恒性，引导人产生敬畏与崇拜。</a:t>
            </a:r>
            <a:endParaRPr lang="en-US" sz="36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F61D85F-2597-4C95-6D3B-4CFDB74BF909}"/>
              </a:ext>
            </a:extLst>
          </p:cNvPr>
          <p:cNvSpPr txBox="1"/>
          <p:nvPr/>
        </p:nvSpPr>
        <p:spPr>
          <a:xfrm>
            <a:off x="324466" y="2038225"/>
            <a:ext cx="1104398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/>
              <a:t>第</a:t>
            </a:r>
            <a:r>
              <a:rPr lang="en-US" altLang="zh-CN" sz="3600" b="1" dirty="0"/>
              <a:t>14</a:t>
            </a:r>
            <a:r>
              <a:rPr lang="zh-CN" altLang="en-US" sz="3600" b="1" dirty="0"/>
              <a:t>节 </a:t>
            </a:r>
            <a:r>
              <a:rPr lang="en-US" altLang="zh-CN" sz="3600" b="1" dirty="0"/>
              <a:t>— </a:t>
            </a:r>
            <a:r>
              <a:rPr lang="zh-CN" altLang="en-US" sz="3600" b="1" dirty="0"/>
              <a:t>上帝作为的永恒与不可更改：</a:t>
            </a:r>
            <a:endParaRPr lang="zh-CN" altLang="en-US" sz="3600" dirty="0"/>
          </a:p>
          <a:p>
            <a:r>
              <a:rPr lang="zh-CN" altLang="en-US" sz="3600" dirty="0"/>
              <a:t>知道神所作的都必永存；无所增添，无所减少。</a:t>
            </a:r>
          </a:p>
          <a:p>
            <a:r>
              <a:rPr lang="zh-CN" altLang="en-US" sz="3600" b="1" dirty="0"/>
              <a:t>目的：</a:t>
            </a:r>
            <a:r>
              <a:rPr lang="zh-CN" altLang="en-US" sz="3600" dirty="0"/>
              <a:t> 神这样行，是要人在他面前存敬畏的心（</a:t>
            </a:r>
            <a:r>
              <a:rPr lang="en-US" altLang="zh-CN" sz="3600" i="1" dirty="0" err="1"/>
              <a:t>Yāre</a:t>
            </a:r>
            <a:r>
              <a:rPr lang="en-US" altLang="zh-CN" sz="3600" i="1" dirty="0"/>
              <a:t>’</a:t>
            </a:r>
            <a:r>
              <a:rPr lang="zh-CN" altLang="en-US" sz="3600" dirty="0"/>
              <a:t>）。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3DD81F9-EC80-2DD5-ED54-AA409A9C033B}"/>
              </a:ext>
            </a:extLst>
          </p:cNvPr>
          <p:cNvSpPr txBox="1"/>
          <p:nvPr/>
        </p:nvSpPr>
        <p:spPr>
          <a:xfrm>
            <a:off x="324466" y="4381178"/>
            <a:ext cx="1104398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/>
              <a:t>第</a:t>
            </a:r>
            <a:r>
              <a:rPr lang="en-US" altLang="zh-CN" sz="3600" b="1" dirty="0"/>
              <a:t>15</a:t>
            </a:r>
            <a:r>
              <a:rPr lang="zh-CN" altLang="en-US" sz="3600" b="1" dirty="0"/>
              <a:t>节 </a:t>
            </a:r>
            <a:r>
              <a:rPr lang="en-US" altLang="zh-CN" sz="3600" b="1" dirty="0"/>
              <a:t>— </a:t>
            </a:r>
            <a:r>
              <a:rPr lang="zh-CN" altLang="en-US" sz="3600" b="1" dirty="0"/>
              <a:t>上帝对时间的全盘掌控：</a:t>
            </a:r>
            <a:endParaRPr lang="zh-CN" altLang="en-US" sz="3600" dirty="0"/>
          </a:p>
          <a:p>
            <a:r>
              <a:rPr lang="zh-CN" altLang="en-US" sz="3600" dirty="0"/>
              <a:t>现今的事早先就有了，将来的事早已有了，并且神使已过的事重新轮转。时间完全在神的掌控与审判之下。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DBE2BE8-0FD8-1F01-476C-AB6C096087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1E71F16-B274-3A82-C343-233589BE7507}"/>
              </a:ext>
            </a:extLst>
          </p:cNvPr>
          <p:cNvSpPr txBox="1"/>
          <p:nvPr/>
        </p:nvSpPr>
        <p:spPr>
          <a:xfrm>
            <a:off x="31687" y="74375"/>
            <a:ext cx="1216031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/>
              <a:t>诗篇 </a:t>
            </a:r>
            <a:r>
              <a:rPr lang="en-US" altLang="zh-CN" sz="3200" dirty="0"/>
              <a:t>33:11 —— </a:t>
            </a:r>
            <a:r>
              <a:rPr lang="zh-CN" altLang="en-US" sz="3200" dirty="0"/>
              <a:t>神的旨意永远立定</a:t>
            </a:r>
            <a:r>
              <a:rPr lang="en-US" altLang="zh-CN" sz="3200" dirty="0"/>
              <a:t>:</a:t>
            </a:r>
            <a:r>
              <a:rPr lang="zh-CN" altLang="en-US" sz="3200" dirty="0"/>
              <a:t>“耶和华的筹算永远立定；他心中的思念万代常存。”</a:t>
            </a:r>
            <a:endParaRPr lang="en-US" altLang="zh-CN" sz="32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422E704-3168-AC87-6E9D-1B4C7EAD9022}"/>
              </a:ext>
            </a:extLst>
          </p:cNvPr>
          <p:cNvSpPr txBox="1"/>
          <p:nvPr/>
        </p:nvSpPr>
        <p:spPr>
          <a:xfrm>
            <a:off x="31687" y="1335412"/>
            <a:ext cx="1205469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/>
              <a:t>马太福音 </a:t>
            </a:r>
            <a:r>
              <a:rPr lang="en-US" altLang="zh-CN" sz="3600" dirty="0"/>
              <a:t>24:35 —— </a:t>
            </a:r>
            <a:r>
              <a:rPr lang="zh-CN" altLang="en-US" sz="3600" dirty="0"/>
              <a:t>神的话永远不改变</a:t>
            </a:r>
            <a:r>
              <a:rPr lang="en-US" altLang="zh-CN" sz="3600" dirty="0"/>
              <a:t>:</a:t>
            </a:r>
            <a:r>
              <a:rPr lang="zh-CN" altLang="en-US" sz="3600" dirty="0"/>
              <a:t>“天地要废去，我的话却不能废去。”</a:t>
            </a:r>
            <a:endParaRPr lang="en-US" sz="36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387E76A-D25F-1D6C-6E1C-DD2749391EA4}"/>
              </a:ext>
            </a:extLst>
          </p:cNvPr>
          <p:cNvSpPr txBox="1"/>
          <p:nvPr/>
        </p:nvSpPr>
        <p:spPr>
          <a:xfrm>
            <a:off x="31687" y="2671544"/>
            <a:ext cx="1212862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/>
              <a:t>罗马书 </a:t>
            </a:r>
            <a:r>
              <a:rPr lang="en-US" altLang="zh-CN" sz="3600" dirty="0"/>
              <a:t>11:33–36 —— </a:t>
            </a:r>
            <a:r>
              <a:rPr lang="zh-CN" altLang="en-US" sz="3600" dirty="0"/>
              <a:t>神的智慧超过人的测度</a:t>
            </a:r>
            <a:r>
              <a:rPr lang="en-US" altLang="zh-CN" sz="3600" dirty="0"/>
              <a:t>:</a:t>
            </a:r>
            <a:r>
              <a:rPr lang="zh-CN" altLang="en-US" sz="3600" dirty="0"/>
              <a:t>“深哉，神丰富的智慧和知识！他的判断何其难测！他的踪迹何其难寻！”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D33C50F-265E-161D-7496-E07A51FB6029}"/>
              </a:ext>
            </a:extLst>
          </p:cNvPr>
          <p:cNvSpPr txBox="1"/>
          <p:nvPr/>
        </p:nvSpPr>
        <p:spPr>
          <a:xfrm>
            <a:off x="0" y="4335914"/>
            <a:ext cx="12086377" cy="2308324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zh-CN" altLang="en-US" sz="3600" dirty="0"/>
              <a:t>人的工作可以改变一些暂时的事情，但</a:t>
            </a:r>
            <a:r>
              <a:rPr lang="zh-CN" altLang="en-US" sz="3600" dirty="0">
                <a:solidFill>
                  <a:srgbClr val="FF0000"/>
                </a:solidFill>
              </a:rPr>
              <a:t>不能改变神永恒的计划</a:t>
            </a:r>
            <a:r>
              <a:rPr lang="zh-CN" altLang="en-US" sz="3600" dirty="0"/>
              <a:t>；</a:t>
            </a:r>
            <a:r>
              <a:rPr lang="zh-CN" altLang="en-US" sz="3600" dirty="0">
                <a:solidFill>
                  <a:srgbClr val="00B0F0"/>
                </a:solidFill>
              </a:rPr>
              <a:t>人的计划可以真实地存在</a:t>
            </a:r>
            <a:r>
              <a:rPr lang="zh-CN" altLang="en-US" sz="3600" dirty="0"/>
              <a:t>，但最终的主权仍在神手中。因此，智慧的人不是试图控制一切，而是在神的主权下忠心工作、享受恩赐，并存敬畏神的心。</a:t>
            </a:r>
          </a:p>
        </p:txBody>
      </p:sp>
    </p:spTree>
    <p:extLst>
      <p:ext uri="{BB962C8B-B14F-4D97-AF65-F5344CB8AC3E}">
        <p14:creationId xmlns:p14="http://schemas.microsoft.com/office/powerpoint/2010/main" val="18519148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63" y="0"/>
            <a:ext cx="12192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95275" y="476250"/>
            <a:ext cx="11601450" cy="73866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4800" b="1" i="0" u="none" dirty="0" err="1">
                <a:solidFill>
                  <a:srgbClr val="0F172A"/>
                </a:solidFill>
                <a:latin typeface="Noto Serif SC"/>
              </a:rPr>
              <a:t>讨论与默想</a:t>
            </a:r>
            <a:endParaRPr sz="4800" b="1" i="0" u="none" dirty="0">
              <a:solidFill>
                <a:srgbClr val="0F172A"/>
              </a:solidFill>
              <a:latin typeface="Noto Serif SC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D0751C9-DFE2-7FBD-0333-F454404DCC31}"/>
              </a:ext>
            </a:extLst>
          </p:cNvPr>
          <p:cNvSpPr txBox="1"/>
          <p:nvPr/>
        </p:nvSpPr>
        <p:spPr>
          <a:xfrm>
            <a:off x="27163" y="1910281"/>
            <a:ext cx="1213767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Tx/>
              <a:buAutoNum type="arabicPeriod"/>
            </a:pPr>
            <a:r>
              <a:rPr lang="zh-CN" altLang="en-US" sz="3600" dirty="0"/>
              <a:t>这</a:t>
            </a:r>
            <a:r>
              <a:rPr lang="en-US" altLang="zh-CN" sz="3600" dirty="0"/>
              <a:t>15</a:t>
            </a:r>
            <a:r>
              <a:rPr lang="zh-CN" altLang="en-US" sz="3600" dirty="0"/>
              <a:t>节经文那一句对你触动最大？</a:t>
            </a:r>
            <a:endParaRPr lang="en-US" sz="3600" dirty="0"/>
          </a:p>
          <a:p>
            <a:pPr marL="342900" indent="-342900">
              <a:buAutoNum type="arabicPeriod"/>
            </a:pPr>
            <a:r>
              <a:rPr lang="zh-CN" altLang="en-US" sz="3600" dirty="0"/>
              <a:t>什麼事物在你的生命中無止息的循環著？此刻你的人生态度是不是有些改变？ </a:t>
            </a:r>
            <a:endParaRPr lang="en-US" altLang="zh-CN" sz="3600" dirty="0"/>
          </a:p>
          <a:p>
            <a:pPr marL="342900" indent="-342900">
              <a:buAutoNum type="arabicPeriod"/>
            </a:pPr>
            <a:r>
              <a:rPr lang="en-US" altLang="zh-CN" sz="3600" dirty="0"/>
              <a:t> “</a:t>
            </a:r>
            <a:r>
              <a:rPr lang="zh-CN" altLang="en-US" sz="3600" dirty="0"/>
              <a:t>凡事都有定期”如何帮助你重新看待眼前家庭、工作中的等待与挑战？ </a:t>
            </a:r>
            <a:endParaRPr lang="en-US" altLang="zh-CN" sz="3600" dirty="0"/>
          </a:p>
          <a:p>
            <a:pPr marL="342900" indent="-342900">
              <a:buAutoNum type="arabicPeriod"/>
            </a:pPr>
            <a:r>
              <a:rPr lang="en-US" altLang="zh-CN" sz="3600" dirty="0"/>
              <a:t> </a:t>
            </a:r>
            <a:r>
              <a:rPr lang="zh-CN" altLang="en-US" sz="3600" dirty="0"/>
              <a:t>此刻在你的生命中你想要抓住的是什麼？你的计划通过这段学习是不是有所改变？” 然而　神从始至终的作为，人不能测透。”</a:t>
            </a:r>
            <a:endParaRPr lang="en-US" altLang="zh-CN" sz="36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6471" y="1924843"/>
            <a:ext cx="5068809" cy="4534216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2687" y="2006851"/>
            <a:ext cx="5068809" cy="3352067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-225204" y="476250"/>
            <a:ext cx="11601450" cy="61555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lang="ja-JP" altLang="en-US" sz="4000" b="1" dirty="0">
                <a:solidFill>
                  <a:srgbClr val="1E293B"/>
                </a:solidFill>
                <a:latin typeface="Noto Serif SC"/>
              </a:rPr>
              <a:t>祷告</a:t>
            </a:r>
            <a:r>
              <a:rPr lang="en-US" altLang="ja-JP" sz="4000" b="1" dirty="0">
                <a:solidFill>
                  <a:srgbClr val="1E293B"/>
                </a:solidFill>
                <a:latin typeface="Noto Serif SC"/>
              </a:rPr>
              <a:t>:</a:t>
            </a:r>
            <a:r>
              <a:rPr sz="4000" b="1" i="0" u="none" dirty="0" err="1">
                <a:solidFill>
                  <a:srgbClr val="1E293B"/>
                </a:solidFill>
                <a:latin typeface="Noto Serif SC"/>
              </a:rPr>
              <a:t>从虚空到新生的福音反照</a:t>
            </a:r>
            <a:endParaRPr sz="4000" b="1" i="0" u="none" dirty="0">
              <a:solidFill>
                <a:srgbClr val="1E293B"/>
              </a:solidFill>
              <a:latin typeface="Noto Serif SC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1AD6020-2A2F-5C35-365F-3E5304EFFE3A}"/>
              </a:ext>
            </a:extLst>
          </p:cNvPr>
          <p:cNvSpPr txBox="1"/>
          <p:nvPr/>
        </p:nvSpPr>
        <p:spPr>
          <a:xfrm>
            <a:off x="3223649" y="5518783"/>
            <a:ext cx="49068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真理的启示： 圣经引导我们跨越“日光之下”的局限，看见上帝救赎的宏大蓝图。</a:t>
            </a: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3734</TotalTime>
  <Words>4949</Words>
  <Application>Microsoft Office PowerPoint</Application>
  <PresentationFormat>Widescreen</PresentationFormat>
  <Paragraphs>178</Paragraphs>
  <Slides>31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5" baseType="lpstr">
      <vt:lpstr>Noto Serif SC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keywords/>
  <dc:description>generated using python-pptx</dc:description>
  <cp:lastModifiedBy>Eva Li</cp:lastModifiedBy>
  <cp:revision>84</cp:revision>
  <dcterms:created xsi:type="dcterms:W3CDTF">2013-01-27T09:14:16Z</dcterms:created>
  <dcterms:modified xsi:type="dcterms:W3CDTF">2026-09-13T20:54:21Z</dcterms:modified>
  <cp:category/>
</cp:coreProperties>
</file>